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87" r:id="rId2"/>
    <p:sldId id="559" r:id="rId3"/>
    <p:sldId id="257" r:id="rId4"/>
    <p:sldId id="479" r:id="rId5"/>
    <p:sldId id="480" r:id="rId6"/>
    <p:sldId id="530" r:id="rId7"/>
    <p:sldId id="424" r:id="rId8"/>
    <p:sldId id="558" r:id="rId9"/>
    <p:sldId id="526" r:id="rId10"/>
    <p:sldId id="511" r:id="rId11"/>
    <p:sldId id="527" r:id="rId12"/>
    <p:sldId id="502" r:id="rId13"/>
    <p:sldId id="535" r:id="rId14"/>
    <p:sldId id="536" r:id="rId15"/>
    <p:sldId id="538" r:id="rId16"/>
    <p:sldId id="537" r:id="rId17"/>
    <p:sldId id="528" r:id="rId18"/>
    <p:sldId id="490" r:id="rId19"/>
    <p:sldId id="539" r:id="rId20"/>
    <p:sldId id="531" r:id="rId21"/>
    <p:sldId id="540" r:id="rId22"/>
    <p:sldId id="532" r:id="rId23"/>
    <p:sldId id="543" r:id="rId24"/>
    <p:sldId id="533" r:id="rId25"/>
    <p:sldId id="544" r:id="rId26"/>
    <p:sldId id="545" r:id="rId27"/>
    <p:sldId id="546" r:id="rId28"/>
    <p:sldId id="547" r:id="rId29"/>
    <p:sldId id="551" r:id="rId30"/>
    <p:sldId id="534" r:id="rId31"/>
    <p:sldId id="554" r:id="rId32"/>
    <p:sldId id="561" r:id="rId33"/>
    <p:sldId id="556" r:id="rId34"/>
    <p:sldId id="529" r:id="rId35"/>
    <p:sldId id="552" r:id="rId36"/>
    <p:sldId id="517" r:id="rId3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B6A4"/>
    <a:srgbClr val="A8D973"/>
    <a:srgbClr val="203F2D"/>
    <a:srgbClr val="AA9CC0"/>
    <a:srgbClr val="2E6E5D"/>
    <a:srgbClr val="79D388"/>
    <a:srgbClr val="214130"/>
    <a:srgbClr val="035726"/>
    <a:srgbClr val="8981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63" autoAdjust="0"/>
    <p:restoredTop sz="94270" autoAdjust="0"/>
  </p:normalViewPr>
  <p:slideViewPr>
    <p:cSldViewPr snapToGrid="0" snapToObjects="1">
      <p:cViewPr varScale="1">
        <p:scale>
          <a:sx n="81" d="100"/>
          <a:sy n="81" d="100"/>
        </p:scale>
        <p:origin x="51" y="318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985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AEE1CC9-EAF7-CF87-EAFF-9D52F051B7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B2E31C-0FF6-D5D6-0453-D57CE02EC8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8A7FF-36CC-404A-8E19-E9E61F6E9DF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CBC605-57DD-979B-29EC-DE7CD77D4F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209AA0-1079-26FE-C6EA-A561DF3A2D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0EFC1-0864-4E54-BBA3-27EFED49C8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507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EB75C-BE29-40AC-9210-86D092FDE176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12914-A5E5-4688-A081-ACE7770B7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27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175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97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21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238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04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283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992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755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95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63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28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48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8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533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505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578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31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613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656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69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38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4198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96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4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562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67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47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87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49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111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19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4666A-684C-44B9-BDE2-486D77EC23C8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E95BE-6133-4313-8056-D51D903F74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6D35C-6C41-49BF-B913-9C0983EF1604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A5DAA-CB46-4C09-9815-DA38137333C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77222-970F-424E-BB36-BBE94F427BC7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F56B8-2B80-43B5-8A09-94FDFCCEB6A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D3B9D-7B6B-4BC2-B2CB-FC8A586DB514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2BAAF-6B24-4B7A-B8A3-4EDBF1EA3DE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8D68B-4728-4BA7-8268-F6F19177E762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C563C-246A-4974-BE9E-3C4E8431DD2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2BFE3-A8D6-4AAF-86C5-1D80B0E71195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5286B8-E339-416D-AEB0-34DF88A29A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9D0A6-B31F-4724-916C-82694E39D60D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B959-07E8-4C21-AB63-919B4A600E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A58A3-E348-48C5-A629-94605792F379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238A3-3BF8-4F37-81DA-89B90E2559D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7093B-71DD-43A1-933A-28FBB167C88D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33017" y="6085796"/>
            <a:ext cx="608612" cy="365125"/>
          </a:xfrm>
        </p:spPr>
        <p:txBody>
          <a:bodyPr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AB1A5A-11B2-40E7-8B77-FAD3BE9F4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8931" y="14214"/>
            <a:ext cx="2429214" cy="5334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E898F5-94CB-4AC1-A94F-AD7FC76EB6BB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64DCF-D751-4536-A8AD-AA4DE996C2A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AE5EC-1443-4E10-90CF-378C7B1F4620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5F1BC-E906-4DBE-9633-CE67782407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11702BD-EF29-4D81-AB89-7A3B74574509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7800" y="59903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8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1EF559E-6B17-4FA2-ACCF-06024468D471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W1941/rCore-C/tree/mast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p.gitbook.com/s/WNVqclvCJwYdfdMibsAW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dos.csail.mit.edu/6.828/2019/tools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rcore-os.github.io/rCore-Tutorial-Book-v3/index.html" TargetMode="External"/><Relationship Id="rId4" Type="http://schemas.openxmlformats.org/officeDocument/2006/relationships/hyperlink" Target="https://nankai.gitbook.io/ucore-os-on-risc-v64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866900"/>
            <a:ext cx="12192000" cy="1562100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3314" name="矩形 10"/>
          <p:cNvSpPr>
            <a:spLocks noChangeArrowheads="1"/>
          </p:cNvSpPr>
          <p:nvPr/>
        </p:nvSpPr>
        <p:spPr bwMode="auto">
          <a:xfrm>
            <a:off x="2649429" y="2136097"/>
            <a:ext cx="9285618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的操作系统实验集成与改进</a:t>
            </a:r>
          </a:p>
        </p:txBody>
      </p:sp>
      <p:sp>
        <p:nvSpPr>
          <p:cNvPr id="13316" name="文本框 1"/>
          <p:cNvSpPr txBox="1">
            <a:spLocks noChangeArrowheads="1"/>
          </p:cNvSpPr>
          <p:nvPr/>
        </p:nvSpPr>
        <p:spPr bwMode="auto">
          <a:xfrm>
            <a:off x="1787671" y="3783387"/>
            <a:ext cx="6299636" cy="19552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349375" algn="l"/>
              </a:tabLst>
              <a:defRPr/>
            </a:pPr>
            <a:r>
              <a:rPr lang="zh-CN" altLang="en-US" sz="28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答辩人：李   雯</a:t>
            </a:r>
            <a:endParaRPr lang="en-US" altLang="zh-CN" sz="28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tabLst>
                <a:tab pos="1349375" algn="l"/>
              </a:tabLst>
              <a:defRPr/>
            </a:pPr>
            <a:r>
              <a:rPr lang="zh-CN" altLang="en-US" sz="28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   业：计算机科学与技术（二学位）</a:t>
            </a:r>
            <a:endParaRPr lang="en-US" altLang="zh-CN" sz="28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   师：陆慧梅</a:t>
            </a:r>
            <a:endParaRPr lang="en-US" altLang="zh-CN" sz="28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06413" y="1507260"/>
            <a:ext cx="2336800" cy="233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18" name="Line 9"/>
          <p:cNvSpPr>
            <a:spLocks noChangeShapeType="1"/>
          </p:cNvSpPr>
          <p:nvPr/>
        </p:nvSpPr>
        <p:spPr bwMode="auto">
          <a:xfrm flipV="1">
            <a:off x="0" y="5884863"/>
            <a:ext cx="8012113" cy="41275"/>
          </a:xfrm>
          <a:prstGeom prst="line">
            <a:avLst/>
          </a:prstGeom>
          <a:noFill/>
          <a:ln w="762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A00510-307F-4B7A-B84B-66FA30ADD3F7}"/>
              </a:ext>
            </a:extLst>
          </p:cNvPr>
          <p:cNvGrpSpPr/>
          <p:nvPr/>
        </p:nvGrpSpPr>
        <p:grpSpPr>
          <a:xfrm>
            <a:off x="8823760" y="5942950"/>
            <a:ext cx="2724438" cy="679451"/>
            <a:chOff x="10340336" y="2247899"/>
            <a:chExt cx="2724438" cy="679451"/>
          </a:xfrm>
          <a:solidFill>
            <a:srgbClr val="89814E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7168FF6-51EF-4D29-B1FD-E64CA3C2FBF1}"/>
                </a:ext>
              </a:extLst>
            </p:cNvPr>
            <p:cNvSpPr/>
            <p:nvPr/>
          </p:nvSpPr>
          <p:spPr bwMode="auto">
            <a:xfrm>
              <a:off x="11868131" y="2285206"/>
              <a:ext cx="534988" cy="603250"/>
            </a:xfrm>
            <a:custGeom>
              <a:avLst/>
              <a:gdLst>
                <a:gd name="T0" fmla="*/ 41 w 125"/>
                <a:gd name="T1" fmla="*/ 16 h 142"/>
                <a:gd name="T2" fmla="*/ 49 w 125"/>
                <a:gd name="T3" fmla="*/ 3 h 142"/>
                <a:gd name="T4" fmla="*/ 62 w 125"/>
                <a:gd name="T5" fmla="*/ 20 h 142"/>
                <a:gd name="T6" fmla="*/ 64 w 125"/>
                <a:gd name="T7" fmla="*/ 33 h 142"/>
                <a:gd name="T8" fmla="*/ 50 w 125"/>
                <a:gd name="T9" fmla="*/ 34 h 142"/>
                <a:gd name="T10" fmla="*/ 58 w 125"/>
                <a:gd name="T11" fmla="*/ 58 h 142"/>
                <a:gd name="T12" fmla="*/ 75 w 125"/>
                <a:gd name="T13" fmla="*/ 59 h 142"/>
                <a:gd name="T14" fmla="*/ 71 w 125"/>
                <a:gd name="T15" fmla="*/ 50 h 142"/>
                <a:gd name="T16" fmla="*/ 81 w 125"/>
                <a:gd name="T17" fmla="*/ 47 h 142"/>
                <a:gd name="T18" fmla="*/ 65 w 125"/>
                <a:gd name="T19" fmla="*/ 42 h 142"/>
                <a:gd name="T20" fmla="*/ 63 w 125"/>
                <a:gd name="T21" fmla="*/ 37 h 142"/>
                <a:gd name="T22" fmla="*/ 85 w 125"/>
                <a:gd name="T23" fmla="*/ 27 h 142"/>
                <a:gd name="T24" fmla="*/ 93 w 125"/>
                <a:gd name="T25" fmla="*/ 2 h 142"/>
                <a:gd name="T26" fmla="*/ 99 w 125"/>
                <a:gd name="T27" fmla="*/ 5 h 142"/>
                <a:gd name="T28" fmla="*/ 111 w 125"/>
                <a:gd name="T29" fmla="*/ 30 h 142"/>
                <a:gd name="T30" fmla="*/ 102 w 125"/>
                <a:gd name="T31" fmla="*/ 34 h 142"/>
                <a:gd name="T32" fmla="*/ 95 w 125"/>
                <a:gd name="T33" fmla="*/ 59 h 142"/>
                <a:gd name="T34" fmla="*/ 123 w 125"/>
                <a:gd name="T35" fmla="*/ 61 h 142"/>
                <a:gd name="T36" fmla="*/ 110 w 125"/>
                <a:gd name="T37" fmla="*/ 71 h 142"/>
                <a:gd name="T38" fmla="*/ 104 w 125"/>
                <a:gd name="T39" fmla="*/ 82 h 142"/>
                <a:gd name="T40" fmla="*/ 112 w 125"/>
                <a:gd name="T41" fmla="*/ 134 h 142"/>
                <a:gd name="T42" fmla="*/ 102 w 125"/>
                <a:gd name="T43" fmla="*/ 140 h 142"/>
                <a:gd name="T44" fmla="*/ 89 w 125"/>
                <a:gd name="T45" fmla="*/ 123 h 142"/>
                <a:gd name="T46" fmla="*/ 101 w 125"/>
                <a:gd name="T47" fmla="*/ 128 h 142"/>
                <a:gd name="T48" fmla="*/ 101 w 125"/>
                <a:gd name="T49" fmla="*/ 92 h 142"/>
                <a:gd name="T50" fmla="*/ 97 w 125"/>
                <a:gd name="T51" fmla="*/ 99 h 142"/>
                <a:gd name="T52" fmla="*/ 90 w 125"/>
                <a:gd name="T53" fmla="*/ 103 h 142"/>
                <a:gd name="T54" fmla="*/ 86 w 125"/>
                <a:gd name="T55" fmla="*/ 110 h 142"/>
                <a:gd name="T56" fmla="*/ 81 w 125"/>
                <a:gd name="T57" fmla="*/ 120 h 142"/>
                <a:gd name="T58" fmla="*/ 88 w 125"/>
                <a:gd name="T59" fmla="*/ 71 h 142"/>
                <a:gd name="T60" fmla="*/ 60 w 125"/>
                <a:gd name="T61" fmla="*/ 87 h 142"/>
                <a:gd name="T62" fmla="*/ 53 w 125"/>
                <a:gd name="T63" fmla="*/ 89 h 142"/>
                <a:gd name="T64" fmla="*/ 51 w 125"/>
                <a:gd name="T65" fmla="*/ 128 h 142"/>
                <a:gd name="T66" fmla="*/ 43 w 125"/>
                <a:gd name="T67" fmla="*/ 134 h 142"/>
                <a:gd name="T68" fmla="*/ 39 w 125"/>
                <a:gd name="T69" fmla="*/ 107 h 142"/>
                <a:gd name="T70" fmla="*/ 33 w 125"/>
                <a:gd name="T71" fmla="*/ 114 h 142"/>
                <a:gd name="T72" fmla="*/ 17 w 125"/>
                <a:gd name="T73" fmla="*/ 108 h 142"/>
                <a:gd name="T74" fmla="*/ 5 w 125"/>
                <a:gd name="T75" fmla="*/ 81 h 142"/>
                <a:gd name="T76" fmla="*/ 34 w 125"/>
                <a:gd name="T77" fmla="*/ 56 h 142"/>
                <a:gd name="T78" fmla="*/ 38 w 125"/>
                <a:gd name="T79" fmla="*/ 33 h 142"/>
                <a:gd name="T80" fmla="*/ 22 w 125"/>
                <a:gd name="T81" fmla="*/ 55 h 142"/>
                <a:gd name="T82" fmla="*/ 14 w 125"/>
                <a:gd name="T83" fmla="*/ 55 h 142"/>
                <a:gd name="T84" fmla="*/ 11 w 125"/>
                <a:gd name="T85" fmla="*/ 36 h 142"/>
                <a:gd name="T86" fmla="*/ 32 w 125"/>
                <a:gd name="T87" fmla="*/ 22 h 142"/>
                <a:gd name="T88" fmla="*/ 28 w 125"/>
                <a:gd name="T89" fmla="*/ 3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5" h="142">
                  <a:moveTo>
                    <a:pt x="28" y="33"/>
                  </a:moveTo>
                  <a:cubicBezTo>
                    <a:pt x="35" y="29"/>
                    <a:pt x="41" y="25"/>
                    <a:pt x="41" y="16"/>
                  </a:cubicBezTo>
                  <a:cubicBezTo>
                    <a:pt x="41" y="13"/>
                    <a:pt x="43" y="9"/>
                    <a:pt x="44" y="6"/>
                  </a:cubicBezTo>
                  <a:cubicBezTo>
                    <a:pt x="45" y="5"/>
                    <a:pt x="48" y="3"/>
                    <a:pt x="49" y="3"/>
                  </a:cubicBezTo>
                  <a:cubicBezTo>
                    <a:pt x="54" y="4"/>
                    <a:pt x="59" y="9"/>
                    <a:pt x="59" y="15"/>
                  </a:cubicBezTo>
                  <a:cubicBezTo>
                    <a:pt x="59" y="18"/>
                    <a:pt x="60" y="19"/>
                    <a:pt x="62" y="20"/>
                  </a:cubicBezTo>
                  <a:cubicBezTo>
                    <a:pt x="65" y="22"/>
                    <a:pt x="68" y="25"/>
                    <a:pt x="69" y="28"/>
                  </a:cubicBezTo>
                  <a:cubicBezTo>
                    <a:pt x="71" y="32"/>
                    <a:pt x="68" y="34"/>
                    <a:pt x="64" y="33"/>
                  </a:cubicBezTo>
                  <a:cubicBezTo>
                    <a:pt x="62" y="32"/>
                    <a:pt x="60" y="31"/>
                    <a:pt x="57" y="30"/>
                  </a:cubicBezTo>
                  <a:cubicBezTo>
                    <a:pt x="53" y="28"/>
                    <a:pt x="51" y="29"/>
                    <a:pt x="50" y="34"/>
                  </a:cubicBezTo>
                  <a:cubicBezTo>
                    <a:pt x="48" y="45"/>
                    <a:pt x="46" y="56"/>
                    <a:pt x="52" y="66"/>
                  </a:cubicBezTo>
                  <a:cubicBezTo>
                    <a:pt x="54" y="64"/>
                    <a:pt x="56" y="62"/>
                    <a:pt x="58" y="58"/>
                  </a:cubicBezTo>
                  <a:cubicBezTo>
                    <a:pt x="61" y="62"/>
                    <a:pt x="63" y="65"/>
                    <a:pt x="65" y="69"/>
                  </a:cubicBezTo>
                  <a:cubicBezTo>
                    <a:pt x="68" y="66"/>
                    <a:pt x="72" y="62"/>
                    <a:pt x="75" y="59"/>
                  </a:cubicBezTo>
                  <a:cubicBezTo>
                    <a:pt x="76" y="58"/>
                    <a:pt x="75" y="56"/>
                    <a:pt x="75" y="55"/>
                  </a:cubicBezTo>
                  <a:cubicBezTo>
                    <a:pt x="74" y="53"/>
                    <a:pt x="71" y="51"/>
                    <a:pt x="71" y="50"/>
                  </a:cubicBezTo>
                  <a:cubicBezTo>
                    <a:pt x="72" y="47"/>
                    <a:pt x="75" y="46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1" y="44"/>
                    <a:pt x="82" y="40"/>
                    <a:pt x="83" y="35"/>
                  </a:cubicBezTo>
                  <a:cubicBezTo>
                    <a:pt x="76" y="38"/>
                    <a:pt x="71" y="40"/>
                    <a:pt x="65" y="42"/>
                  </a:cubicBezTo>
                  <a:cubicBezTo>
                    <a:pt x="61" y="44"/>
                    <a:pt x="60" y="44"/>
                    <a:pt x="57" y="40"/>
                  </a:cubicBezTo>
                  <a:cubicBezTo>
                    <a:pt x="59" y="39"/>
                    <a:pt x="61" y="38"/>
                    <a:pt x="63" y="37"/>
                  </a:cubicBezTo>
                  <a:cubicBezTo>
                    <a:pt x="69" y="35"/>
                    <a:pt x="75" y="33"/>
                    <a:pt x="81" y="30"/>
                  </a:cubicBezTo>
                  <a:cubicBezTo>
                    <a:pt x="83" y="30"/>
                    <a:pt x="84" y="28"/>
                    <a:pt x="85" y="27"/>
                  </a:cubicBezTo>
                  <a:cubicBezTo>
                    <a:pt x="87" y="21"/>
                    <a:pt x="88" y="14"/>
                    <a:pt x="90" y="8"/>
                  </a:cubicBezTo>
                  <a:cubicBezTo>
                    <a:pt x="90" y="6"/>
                    <a:pt x="92" y="3"/>
                    <a:pt x="93" y="2"/>
                  </a:cubicBezTo>
                  <a:cubicBezTo>
                    <a:pt x="94" y="0"/>
                    <a:pt x="96" y="0"/>
                    <a:pt x="98" y="0"/>
                  </a:cubicBezTo>
                  <a:cubicBezTo>
                    <a:pt x="98" y="1"/>
                    <a:pt x="99" y="4"/>
                    <a:pt x="99" y="5"/>
                  </a:cubicBezTo>
                  <a:cubicBezTo>
                    <a:pt x="93" y="12"/>
                    <a:pt x="94" y="20"/>
                    <a:pt x="92" y="28"/>
                  </a:cubicBezTo>
                  <a:cubicBezTo>
                    <a:pt x="98" y="31"/>
                    <a:pt x="105" y="25"/>
                    <a:pt x="111" y="30"/>
                  </a:cubicBezTo>
                  <a:cubicBezTo>
                    <a:pt x="109" y="33"/>
                    <a:pt x="107" y="36"/>
                    <a:pt x="103" y="35"/>
                  </a:cubicBezTo>
                  <a:cubicBezTo>
                    <a:pt x="103" y="34"/>
                    <a:pt x="102" y="34"/>
                    <a:pt x="102" y="34"/>
                  </a:cubicBezTo>
                  <a:cubicBezTo>
                    <a:pt x="92" y="34"/>
                    <a:pt x="88" y="39"/>
                    <a:pt x="90" y="49"/>
                  </a:cubicBezTo>
                  <a:cubicBezTo>
                    <a:pt x="91" y="52"/>
                    <a:pt x="93" y="55"/>
                    <a:pt x="95" y="59"/>
                  </a:cubicBezTo>
                  <a:cubicBezTo>
                    <a:pt x="99" y="59"/>
                    <a:pt x="104" y="58"/>
                    <a:pt x="109" y="57"/>
                  </a:cubicBezTo>
                  <a:cubicBezTo>
                    <a:pt x="114" y="56"/>
                    <a:pt x="119" y="58"/>
                    <a:pt x="123" y="61"/>
                  </a:cubicBezTo>
                  <a:cubicBezTo>
                    <a:pt x="125" y="63"/>
                    <a:pt x="125" y="66"/>
                    <a:pt x="122" y="67"/>
                  </a:cubicBezTo>
                  <a:cubicBezTo>
                    <a:pt x="118" y="69"/>
                    <a:pt x="114" y="71"/>
                    <a:pt x="110" y="71"/>
                  </a:cubicBezTo>
                  <a:cubicBezTo>
                    <a:pt x="103" y="70"/>
                    <a:pt x="99" y="75"/>
                    <a:pt x="95" y="79"/>
                  </a:cubicBezTo>
                  <a:cubicBezTo>
                    <a:pt x="98" y="80"/>
                    <a:pt x="102" y="80"/>
                    <a:pt x="104" y="82"/>
                  </a:cubicBezTo>
                  <a:cubicBezTo>
                    <a:pt x="106" y="83"/>
                    <a:pt x="108" y="86"/>
                    <a:pt x="109" y="88"/>
                  </a:cubicBezTo>
                  <a:cubicBezTo>
                    <a:pt x="110" y="104"/>
                    <a:pt x="111" y="119"/>
                    <a:pt x="112" y="134"/>
                  </a:cubicBezTo>
                  <a:cubicBezTo>
                    <a:pt x="112" y="137"/>
                    <a:pt x="110" y="140"/>
                    <a:pt x="110" y="142"/>
                  </a:cubicBezTo>
                  <a:cubicBezTo>
                    <a:pt x="107" y="141"/>
                    <a:pt x="104" y="141"/>
                    <a:pt x="102" y="140"/>
                  </a:cubicBezTo>
                  <a:cubicBezTo>
                    <a:pt x="97" y="136"/>
                    <a:pt x="93" y="131"/>
                    <a:pt x="90" y="127"/>
                  </a:cubicBezTo>
                  <a:cubicBezTo>
                    <a:pt x="89" y="126"/>
                    <a:pt x="89" y="124"/>
                    <a:pt x="89" y="123"/>
                  </a:cubicBezTo>
                  <a:cubicBezTo>
                    <a:pt x="92" y="125"/>
                    <a:pt x="96" y="127"/>
                    <a:pt x="100" y="130"/>
                  </a:cubicBezTo>
                  <a:cubicBezTo>
                    <a:pt x="100" y="129"/>
                    <a:pt x="101" y="129"/>
                    <a:pt x="101" y="128"/>
                  </a:cubicBezTo>
                  <a:cubicBezTo>
                    <a:pt x="101" y="121"/>
                    <a:pt x="101" y="113"/>
                    <a:pt x="101" y="105"/>
                  </a:cubicBezTo>
                  <a:cubicBezTo>
                    <a:pt x="101" y="101"/>
                    <a:pt x="101" y="96"/>
                    <a:pt x="101" y="92"/>
                  </a:cubicBezTo>
                  <a:cubicBezTo>
                    <a:pt x="99" y="85"/>
                    <a:pt x="96" y="84"/>
                    <a:pt x="90" y="90"/>
                  </a:cubicBezTo>
                  <a:cubicBezTo>
                    <a:pt x="92" y="93"/>
                    <a:pt x="97" y="93"/>
                    <a:pt x="97" y="99"/>
                  </a:cubicBezTo>
                  <a:cubicBezTo>
                    <a:pt x="94" y="98"/>
                    <a:pt x="91" y="97"/>
                    <a:pt x="88" y="96"/>
                  </a:cubicBezTo>
                  <a:cubicBezTo>
                    <a:pt x="84" y="100"/>
                    <a:pt x="84" y="101"/>
                    <a:pt x="90" y="103"/>
                  </a:cubicBezTo>
                  <a:cubicBezTo>
                    <a:pt x="95" y="106"/>
                    <a:pt x="98" y="111"/>
                    <a:pt x="96" y="112"/>
                  </a:cubicBezTo>
                  <a:cubicBezTo>
                    <a:pt x="92" y="115"/>
                    <a:pt x="89" y="112"/>
                    <a:pt x="86" y="110"/>
                  </a:cubicBezTo>
                  <a:cubicBezTo>
                    <a:pt x="85" y="110"/>
                    <a:pt x="84" y="109"/>
                    <a:pt x="83" y="108"/>
                  </a:cubicBezTo>
                  <a:cubicBezTo>
                    <a:pt x="82" y="112"/>
                    <a:pt x="82" y="116"/>
                    <a:pt x="81" y="120"/>
                  </a:cubicBezTo>
                  <a:cubicBezTo>
                    <a:pt x="74" y="118"/>
                    <a:pt x="72" y="114"/>
                    <a:pt x="73" y="108"/>
                  </a:cubicBezTo>
                  <a:cubicBezTo>
                    <a:pt x="76" y="95"/>
                    <a:pt x="81" y="83"/>
                    <a:pt x="88" y="71"/>
                  </a:cubicBezTo>
                  <a:cubicBezTo>
                    <a:pt x="84" y="74"/>
                    <a:pt x="80" y="76"/>
                    <a:pt x="76" y="78"/>
                  </a:cubicBezTo>
                  <a:cubicBezTo>
                    <a:pt x="71" y="81"/>
                    <a:pt x="65" y="84"/>
                    <a:pt x="60" y="87"/>
                  </a:cubicBezTo>
                  <a:cubicBezTo>
                    <a:pt x="60" y="87"/>
                    <a:pt x="60" y="87"/>
                    <a:pt x="59" y="87"/>
                  </a:cubicBezTo>
                  <a:cubicBezTo>
                    <a:pt x="57" y="88"/>
                    <a:pt x="54" y="88"/>
                    <a:pt x="53" y="89"/>
                  </a:cubicBezTo>
                  <a:cubicBezTo>
                    <a:pt x="51" y="93"/>
                    <a:pt x="49" y="97"/>
                    <a:pt x="49" y="101"/>
                  </a:cubicBezTo>
                  <a:cubicBezTo>
                    <a:pt x="49" y="110"/>
                    <a:pt x="50" y="119"/>
                    <a:pt x="51" y="128"/>
                  </a:cubicBezTo>
                  <a:cubicBezTo>
                    <a:pt x="51" y="131"/>
                    <a:pt x="51" y="134"/>
                    <a:pt x="51" y="137"/>
                  </a:cubicBezTo>
                  <a:cubicBezTo>
                    <a:pt x="48" y="136"/>
                    <a:pt x="45" y="136"/>
                    <a:pt x="43" y="134"/>
                  </a:cubicBezTo>
                  <a:cubicBezTo>
                    <a:pt x="40" y="132"/>
                    <a:pt x="37" y="130"/>
                    <a:pt x="38" y="125"/>
                  </a:cubicBezTo>
                  <a:cubicBezTo>
                    <a:pt x="40" y="119"/>
                    <a:pt x="39" y="113"/>
                    <a:pt x="39" y="107"/>
                  </a:cubicBezTo>
                  <a:cubicBezTo>
                    <a:pt x="38" y="107"/>
                    <a:pt x="38" y="107"/>
                    <a:pt x="37" y="106"/>
                  </a:cubicBezTo>
                  <a:cubicBezTo>
                    <a:pt x="36" y="109"/>
                    <a:pt x="34" y="111"/>
                    <a:pt x="33" y="114"/>
                  </a:cubicBezTo>
                  <a:cubicBezTo>
                    <a:pt x="30" y="120"/>
                    <a:pt x="25" y="122"/>
                    <a:pt x="21" y="120"/>
                  </a:cubicBezTo>
                  <a:cubicBezTo>
                    <a:pt x="16" y="118"/>
                    <a:pt x="15" y="113"/>
                    <a:pt x="17" y="108"/>
                  </a:cubicBezTo>
                  <a:cubicBezTo>
                    <a:pt x="20" y="99"/>
                    <a:pt x="23" y="91"/>
                    <a:pt x="26" y="81"/>
                  </a:cubicBezTo>
                  <a:cubicBezTo>
                    <a:pt x="19" y="90"/>
                    <a:pt x="12" y="85"/>
                    <a:pt x="5" y="81"/>
                  </a:cubicBezTo>
                  <a:cubicBezTo>
                    <a:pt x="0" y="79"/>
                    <a:pt x="0" y="76"/>
                    <a:pt x="5" y="73"/>
                  </a:cubicBezTo>
                  <a:cubicBezTo>
                    <a:pt x="15" y="68"/>
                    <a:pt x="25" y="62"/>
                    <a:pt x="34" y="56"/>
                  </a:cubicBezTo>
                  <a:cubicBezTo>
                    <a:pt x="35" y="55"/>
                    <a:pt x="37" y="54"/>
                    <a:pt x="37" y="52"/>
                  </a:cubicBezTo>
                  <a:cubicBezTo>
                    <a:pt x="38" y="46"/>
                    <a:pt x="38" y="39"/>
                    <a:pt x="38" y="33"/>
                  </a:cubicBezTo>
                  <a:cubicBezTo>
                    <a:pt x="38" y="32"/>
                    <a:pt x="38" y="32"/>
                    <a:pt x="37" y="32"/>
                  </a:cubicBezTo>
                  <a:cubicBezTo>
                    <a:pt x="32" y="40"/>
                    <a:pt x="27" y="48"/>
                    <a:pt x="22" y="55"/>
                  </a:cubicBezTo>
                  <a:cubicBezTo>
                    <a:pt x="22" y="56"/>
                    <a:pt x="22" y="56"/>
                    <a:pt x="23" y="57"/>
                  </a:cubicBezTo>
                  <a:cubicBezTo>
                    <a:pt x="20" y="56"/>
                    <a:pt x="17" y="56"/>
                    <a:pt x="14" y="55"/>
                  </a:cubicBezTo>
                  <a:cubicBezTo>
                    <a:pt x="9" y="53"/>
                    <a:pt x="7" y="49"/>
                    <a:pt x="9" y="44"/>
                  </a:cubicBezTo>
                  <a:cubicBezTo>
                    <a:pt x="10" y="42"/>
                    <a:pt x="10" y="39"/>
                    <a:pt x="11" y="36"/>
                  </a:cubicBezTo>
                  <a:cubicBezTo>
                    <a:pt x="13" y="28"/>
                    <a:pt x="18" y="23"/>
                    <a:pt x="26" y="20"/>
                  </a:cubicBezTo>
                  <a:cubicBezTo>
                    <a:pt x="27" y="19"/>
                    <a:pt x="30" y="20"/>
                    <a:pt x="32" y="22"/>
                  </a:cubicBezTo>
                  <a:cubicBezTo>
                    <a:pt x="34" y="23"/>
                    <a:pt x="32" y="25"/>
                    <a:pt x="31" y="27"/>
                  </a:cubicBezTo>
                  <a:cubicBezTo>
                    <a:pt x="29" y="28"/>
                    <a:pt x="29" y="31"/>
                    <a:pt x="28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C6AF80B-FEBB-4FD0-9A81-F47839516CAE}"/>
                </a:ext>
              </a:extLst>
            </p:cNvPr>
            <p:cNvSpPr/>
            <p:nvPr/>
          </p:nvSpPr>
          <p:spPr bwMode="auto">
            <a:xfrm>
              <a:off x="12756799" y="2388393"/>
              <a:ext cx="307975" cy="463550"/>
            </a:xfrm>
            <a:custGeom>
              <a:avLst/>
              <a:gdLst>
                <a:gd name="T0" fmla="*/ 33 w 72"/>
                <a:gd name="T1" fmla="*/ 76 h 109"/>
                <a:gd name="T2" fmla="*/ 44 w 72"/>
                <a:gd name="T3" fmla="*/ 73 h 109"/>
                <a:gd name="T4" fmla="*/ 59 w 72"/>
                <a:gd name="T5" fmla="*/ 71 h 109"/>
                <a:gd name="T6" fmla="*/ 69 w 72"/>
                <a:gd name="T7" fmla="*/ 92 h 109"/>
                <a:gd name="T8" fmla="*/ 66 w 72"/>
                <a:gd name="T9" fmla="*/ 94 h 109"/>
                <a:gd name="T10" fmla="*/ 49 w 72"/>
                <a:gd name="T11" fmla="*/ 96 h 109"/>
                <a:gd name="T12" fmla="*/ 28 w 72"/>
                <a:gd name="T13" fmla="*/ 106 h 109"/>
                <a:gd name="T14" fmla="*/ 16 w 72"/>
                <a:gd name="T15" fmla="*/ 106 h 109"/>
                <a:gd name="T16" fmla="*/ 1 w 72"/>
                <a:gd name="T17" fmla="*/ 80 h 109"/>
                <a:gd name="T18" fmla="*/ 2 w 72"/>
                <a:gd name="T19" fmla="*/ 74 h 109"/>
                <a:gd name="T20" fmla="*/ 23 w 72"/>
                <a:gd name="T21" fmla="*/ 31 h 109"/>
                <a:gd name="T22" fmla="*/ 22 w 72"/>
                <a:gd name="T23" fmla="*/ 26 h 109"/>
                <a:gd name="T24" fmla="*/ 12 w 72"/>
                <a:gd name="T25" fmla="*/ 16 h 109"/>
                <a:gd name="T26" fmla="*/ 15 w 72"/>
                <a:gd name="T27" fmla="*/ 10 h 109"/>
                <a:gd name="T28" fmla="*/ 32 w 72"/>
                <a:gd name="T29" fmla="*/ 5 h 109"/>
                <a:gd name="T30" fmla="*/ 60 w 72"/>
                <a:gd name="T31" fmla="*/ 18 h 109"/>
                <a:gd name="T32" fmla="*/ 59 w 72"/>
                <a:gd name="T33" fmla="*/ 26 h 109"/>
                <a:gd name="T34" fmla="*/ 52 w 72"/>
                <a:gd name="T35" fmla="*/ 36 h 109"/>
                <a:gd name="T36" fmla="*/ 34 w 72"/>
                <a:gd name="T37" fmla="*/ 72 h 109"/>
                <a:gd name="T38" fmla="*/ 33 w 72"/>
                <a:gd name="T39" fmla="*/ 7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109">
                  <a:moveTo>
                    <a:pt x="33" y="76"/>
                  </a:moveTo>
                  <a:cubicBezTo>
                    <a:pt x="37" y="74"/>
                    <a:pt x="40" y="73"/>
                    <a:pt x="44" y="73"/>
                  </a:cubicBezTo>
                  <a:cubicBezTo>
                    <a:pt x="49" y="72"/>
                    <a:pt x="54" y="71"/>
                    <a:pt x="59" y="71"/>
                  </a:cubicBezTo>
                  <a:cubicBezTo>
                    <a:pt x="66" y="72"/>
                    <a:pt x="72" y="85"/>
                    <a:pt x="69" y="92"/>
                  </a:cubicBezTo>
                  <a:cubicBezTo>
                    <a:pt x="68" y="93"/>
                    <a:pt x="67" y="94"/>
                    <a:pt x="66" y="94"/>
                  </a:cubicBezTo>
                  <a:cubicBezTo>
                    <a:pt x="60" y="95"/>
                    <a:pt x="54" y="94"/>
                    <a:pt x="49" y="96"/>
                  </a:cubicBezTo>
                  <a:cubicBezTo>
                    <a:pt x="42" y="99"/>
                    <a:pt x="35" y="102"/>
                    <a:pt x="28" y="106"/>
                  </a:cubicBezTo>
                  <a:cubicBezTo>
                    <a:pt x="24" y="108"/>
                    <a:pt x="21" y="109"/>
                    <a:pt x="16" y="106"/>
                  </a:cubicBezTo>
                  <a:cubicBezTo>
                    <a:pt x="7" y="100"/>
                    <a:pt x="3" y="90"/>
                    <a:pt x="1" y="80"/>
                  </a:cubicBezTo>
                  <a:cubicBezTo>
                    <a:pt x="0" y="78"/>
                    <a:pt x="1" y="76"/>
                    <a:pt x="2" y="74"/>
                  </a:cubicBezTo>
                  <a:cubicBezTo>
                    <a:pt x="9" y="60"/>
                    <a:pt x="16" y="45"/>
                    <a:pt x="23" y="31"/>
                  </a:cubicBezTo>
                  <a:cubicBezTo>
                    <a:pt x="23" y="30"/>
                    <a:pt x="23" y="28"/>
                    <a:pt x="22" y="26"/>
                  </a:cubicBezTo>
                  <a:cubicBezTo>
                    <a:pt x="19" y="23"/>
                    <a:pt x="15" y="20"/>
                    <a:pt x="12" y="16"/>
                  </a:cubicBezTo>
                  <a:cubicBezTo>
                    <a:pt x="10" y="13"/>
                    <a:pt x="11" y="11"/>
                    <a:pt x="15" y="10"/>
                  </a:cubicBezTo>
                  <a:cubicBezTo>
                    <a:pt x="21" y="9"/>
                    <a:pt x="26" y="7"/>
                    <a:pt x="32" y="5"/>
                  </a:cubicBezTo>
                  <a:cubicBezTo>
                    <a:pt x="44" y="0"/>
                    <a:pt x="57" y="6"/>
                    <a:pt x="60" y="18"/>
                  </a:cubicBezTo>
                  <a:cubicBezTo>
                    <a:pt x="61" y="21"/>
                    <a:pt x="60" y="24"/>
                    <a:pt x="59" y="26"/>
                  </a:cubicBezTo>
                  <a:cubicBezTo>
                    <a:pt x="57" y="29"/>
                    <a:pt x="54" y="33"/>
                    <a:pt x="52" y="36"/>
                  </a:cubicBezTo>
                  <a:cubicBezTo>
                    <a:pt x="46" y="48"/>
                    <a:pt x="40" y="60"/>
                    <a:pt x="34" y="72"/>
                  </a:cubicBezTo>
                  <a:cubicBezTo>
                    <a:pt x="34" y="72"/>
                    <a:pt x="34" y="74"/>
                    <a:pt x="33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F5C12AB-D3AA-40C0-ACCF-CFF0592F5A8B}"/>
                </a:ext>
              </a:extLst>
            </p:cNvPr>
            <p:cNvGrpSpPr/>
            <p:nvPr/>
          </p:nvGrpSpPr>
          <p:grpSpPr>
            <a:xfrm>
              <a:off x="10340336" y="2247899"/>
              <a:ext cx="547688" cy="679451"/>
              <a:chOff x="5548313" y="2084388"/>
              <a:chExt cx="547688" cy="679451"/>
            </a:xfrm>
            <a:grpFill/>
          </p:grpSpPr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3C5F18A8-643B-4E8E-95DF-D216ED06C411}"/>
                  </a:ext>
                </a:extLst>
              </p:cNvPr>
              <p:cNvSpPr/>
              <p:nvPr/>
            </p:nvSpPr>
            <p:spPr bwMode="auto">
              <a:xfrm>
                <a:off x="5548313" y="2084388"/>
                <a:ext cx="547688" cy="446088"/>
              </a:xfrm>
              <a:custGeom>
                <a:avLst/>
                <a:gdLst>
                  <a:gd name="T0" fmla="*/ 101 w 128"/>
                  <a:gd name="T1" fmla="*/ 58 h 105"/>
                  <a:gd name="T2" fmla="*/ 74 w 128"/>
                  <a:gd name="T3" fmla="*/ 56 h 105"/>
                  <a:gd name="T4" fmla="*/ 68 w 128"/>
                  <a:gd name="T5" fmla="*/ 57 h 105"/>
                  <a:gd name="T6" fmla="*/ 51 w 128"/>
                  <a:gd name="T7" fmla="*/ 59 h 105"/>
                  <a:gd name="T8" fmla="*/ 36 w 128"/>
                  <a:gd name="T9" fmla="*/ 65 h 105"/>
                  <a:gd name="T10" fmla="*/ 28 w 128"/>
                  <a:gd name="T11" fmla="*/ 73 h 105"/>
                  <a:gd name="T12" fmla="*/ 16 w 128"/>
                  <a:gd name="T13" fmla="*/ 102 h 105"/>
                  <a:gd name="T14" fmla="*/ 13 w 128"/>
                  <a:gd name="T15" fmla="*/ 104 h 105"/>
                  <a:gd name="T16" fmla="*/ 1 w 128"/>
                  <a:gd name="T17" fmla="*/ 98 h 105"/>
                  <a:gd name="T18" fmla="*/ 0 w 128"/>
                  <a:gd name="T19" fmla="*/ 93 h 105"/>
                  <a:gd name="T20" fmla="*/ 15 w 128"/>
                  <a:gd name="T21" fmla="*/ 60 h 105"/>
                  <a:gd name="T22" fmla="*/ 16 w 128"/>
                  <a:gd name="T23" fmla="*/ 58 h 105"/>
                  <a:gd name="T24" fmla="*/ 20 w 128"/>
                  <a:gd name="T25" fmla="*/ 52 h 105"/>
                  <a:gd name="T26" fmla="*/ 32 w 128"/>
                  <a:gd name="T27" fmla="*/ 54 h 105"/>
                  <a:gd name="T28" fmla="*/ 39 w 128"/>
                  <a:gd name="T29" fmla="*/ 55 h 105"/>
                  <a:gd name="T30" fmla="*/ 72 w 128"/>
                  <a:gd name="T31" fmla="*/ 21 h 105"/>
                  <a:gd name="T32" fmla="*/ 74 w 128"/>
                  <a:gd name="T33" fmla="*/ 16 h 105"/>
                  <a:gd name="T34" fmla="*/ 74 w 128"/>
                  <a:gd name="T35" fmla="*/ 11 h 105"/>
                  <a:gd name="T36" fmla="*/ 71 w 128"/>
                  <a:gd name="T37" fmla="*/ 11 h 105"/>
                  <a:gd name="T38" fmla="*/ 68 w 128"/>
                  <a:gd name="T39" fmla="*/ 15 h 105"/>
                  <a:gd name="T40" fmla="*/ 68 w 128"/>
                  <a:gd name="T41" fmla="*/ 21 h 105"/>
                  <a:gd name="T42" fmla="*/ 59 w 128"/>
                  <a:gd name="T43" fmla="*/ 29 h 105"/>
                  <a:gd name="T44" fmla="*/ 53 w 128"/>
                  <a:gd name="T45" fmla="*/ 27 h 105"/>
                  <a:gd name="T46" fmla="*/ 47 w 128"/>
                  <a:gd name="T47" fmla="*/ 24 h 105"/>
                  <a:gd name="T48" fmla="*/ 47 w 128"/>
                  <a:gd name="T49" fmla="*/ 32 h 105"/>
                  <a:gd name="T50" fmla="*/ 47 w 128"/>
                  <a:gd name="T51" fmla="*/ 34 h 105"/>
                  <a:gd name="T52" fmla="*/ 43 w 128"/>
                  <a:gd name="T53" fmla="*/ 45 h 105"/>
                  <a:gd name="T54" fmla="*/ 31 w 128"/>
                  <a:gd name="T55" fmla="*/ 39 h 105"/>
                  <a:gd name="T56" fmla="*/ 29 w 128"/>
                  <a:gd name="T57" fmla="*/ 23 h 105"/>
                  <a:gd name="T58" fmla="*/ 33 w 128"/>
                  <a:gd name="T59" fmla="*/ 14 h 105"/>
                  <a:gd name="T60" fmla="*/ 36 w 128"/>
                  <a:gd name="T61" fmla="*/ 9 h 105"/>
                  <a:gd name="T62" fmla="*/ 42 w 128"/>
                  <a:gd name="T63" fmla="*/ 13 h 105"/>
                  <a:gd name="T64" fmla="*/ 44 w 128"/>
                  <a:gd name="T65" fmla="*/ 16 h 105"/>
                  <a:gd name="T66" fmla="*/ 57 w 128"/>
                  <a:gd name="T67" fmla="*/ 14 h 105"/>
                  <a:gd name="T68" fmla="*/ 62 w 128"/>
                  <a:gd name="T69" fmla="*/ 11 h 105"/>
                  <a:gd name="T70" fmla="*/ 84 w 128"/>
                  <a:gd name="T71" fmla="*/ 0 h 105"/>
                  <a:gd name="T72" fmla="*/ 96 w 128"/>
                  <a:gd name="T73" fmla="*/ 7 h 105"/>
                  <a:gd name="T74" fmla="*/ 96 w 128"/>
                  <a:gd name="T75" fmla="*/ 20 h 105"/>
                  <a:gd name="T76" fmla="*/ 83 w 128"/>
                  <a:gd name="T77" fmla="*/ 43 h 105"/>
                  <a:gd name="T78" fmla="*/ 94 w 128"/>
                  <a:gd name="T79" fmla="*/ 44 h 105"/>
                  <a:gd name="T80" fmla="*/ 122 w 128"/>
                  <a:gd name="T81" fmla="*/ 59 h 105"/>
                  <a:gd name="T82" fmla="*/ 120 w 128"/>
                  <a:gd name="T83" fmla="*/ 73 h 105"/>
                  <a:gd name="T84" fmla="*/ 98 w 128"/>
                  <a:gd name="T85" fmla="*/ 73 h 105"/>
                  <a:gd name="T86" fmla="*/ 97 w 128"/>
                  <a:gd name="T87" fmla="*/ 66 h 105"/>
                  <a:gd name="T88" fmla="*/ 101 w 128"/>
                  <a:gd name="T89" fmla="*/ 5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8" h="105">
                    <a:moveTo>
                      <a:pt x="101" y="58"/>
                    </a:moveTo>
                    <a:cubicBezTo>
                      <a:pt x="94" y="52"/>
                      <a:pt x="81" y="52"/>
                      <a:pt x="74" y="56"/>
                    </a:cubicBezTo>
                    <a:cubicBezTo>
                      <a:pt x="73" y="57"/>
                      <a:pt x="70" y="58"/>
                      <a:pt x="68" y="57"/>
                    </a:cubicBezTo>
                    <a:cubicBezTo>
                      <a:pt x="62" y="56"/>
                      <a:pt x="57" y="57"/>
                      <a:pt x="51" y="59"/>
                    </a:cubicBezTo>
                    <a:cubicBezTo>
                      <a:pt x="46" y="61"/>
                      <a:pt x="41" y="63"/>
                      <a:pt x="36" y="65"/>
                    </a:cubicBezTo>
                    <a:cubicBezTo>
                      <a:pt x="32" y="67"/>
                      <a:pt x="29" y="69"/>
                      <a:pt x="28" y="73"/>
                    </a:cubicBezTo>
                    <a:cubicBezTo>
                      <a:pt x="24" y="82"/>
                      <a:pt x="20" y="92"/>
                      <a:pt x="16" y="102"/>
                    </a:cubicBezTo>
                    <a:cubicBezTo>
                      <a:pt x="16" y="103"/>
                      <a:pt x="14" y="105"/>
                      <a:pt x="13" y="104"/>
                    </a:cubicBezTo>
                    <a:cubicBezTo>
                      <a:pt x="9" y="103"/>
                      <a:pt x="5" y="100"/>
                      <a:pt x="1" y="98"/>
                    </a:cubicBezTo>
                    <a:cubicBezTo>
                      <a:pt x="0" y="97"/>
                      <a:pt x="0" y="95"/>
                      <a:pt x="0" y="93"/>
                    </a:cubicBezTo>
                    <a:cubicBezTo>
                      <a:pt x="5" y="82"/>
                      <a:pt x="10" y="71"/>
                      <a:pt x="15" y="60"/>
                    </a:cubicBezTo>
                    <a:cubicBezTo>
                      <a:pt x="15" y="59"/>
                      <a:pt x="16" y="59"/>
                      <a:pt x="16" y="58"/>
                    </a:cubicBezTo>
                    <a:cubicBezTo>
                      <a:pt x="18" y="56"/>
                      <a:pt x="19" y="52"/>
                      <a:pt x="20" y="52"/>
                    </a:cubicBezTo>
                    <a:cubicBezTo>
                      <a:pt x="24" y="52"/>
                      <a:pt x="29" y="52"/>
                      <a:pt x="32" y="54"/>
                    </a:cubicBezTo>
                    <a:cubicBezTo>
                      <a:pt x="35" y="55"/>
                      <a:pt x="36" y="56"/>
                      <a:pt x="39" y="55"/>
                    </a:cubicBezTo>
                    <a:cubicBezTo>
                      <a:pt x="57" y="50"/>
                      <a:pt x="66" y="37"/>
                      <a:pt x="72" y="21"/>
                    </a:cubicBezTo>
                    <a:cubicBezTo>
                      <a:pt x="72" y="20"/>
                      <a:pt x="73" y="18"/>
                      <a:pt x="74" y="16"/>
                    </a:cubicBezTo>
                    <a:cubicBezTo>
                      <a:pt x="74" y="14"/>
                      <a:pt x="74" y="13"/>
                      <a:pt x="74" y="11"/>
                    </a:cubicBezTo>
                    <a:cubicBezTo>
                      <a:pt x="74" y="11"/>
                      <a:pt x="72" y="10"/>
                      <a:pt x="71" y="11"/>
                    </a:cubicBezTo>
                    <a:cubicBezTo>
                      <a:pt x="70" y="12"/>
                      <a:pt x="68" y="13"/>
                      <a:pt x="68" y="15"/>
                    </a:cubicBezTo>
                    <a:cubicBezTo>
                      <a:pt x="67" y="17"/>
                      <a:pt x="68" y="19"/>
                      <a:pt x="68" y="21"/>
                    </a:cubicBezTo>
                    <a:cubicBezTo>
                      <a:pt x="69" y="28"/>
                      <a:pt x="68" y="30"/>
                      <a:pt x="59" y="29"/>
                    </a:cubicBezTo>
                    <a:cubicBezTo>
                      <a:pt x="57" y="29"/>
                      <a:pt x="55" y="28"/>
                      <a:pt x="53" y="27"/>
                    </a:cubicBezTo>
                    <a:cubicBezTo>
                      <a:pt x="51" y="26"/>
                      <a:pt x="49" y="25"/>
                      <a:pt x="47" y="24"/>
                    </a:cubicBezTo>
                    <a:cubicBezTo>
                      <a:pt x="47" y="27"/>
                      <a:pt x="47" y="29"/>
                      <a:pt x="47" y="32"/>
                    </a:cubicBezTo>
                    <a:cubicBezTo>
                      <a:pt x="47" y="33"/>
                      <a:pt x="47" y="33"/>
                      <a:pt x="47" y="34"/>
                    </a:cubicBezTo>
                    <a:cubicBezTo>
                      <a:pt x="47" y="38"/>
                      <a:pt x="48" y="43"/>
                      <a:pt x="43" y="45"/>
                    </a:cubicBezTo>
                    <a:cubicBezTo>
                      <a:pt x="39" y="46"/>
                      <a:pt x="34" y="44"/>
                      <a:pt x="31" y="39"/>
                    </a:cubicBezTo>
                    <a:cubicBezTo>
                      <a:pt x="28" y="34"/>
                      <a:pt x="25" y="29"/>
                      <a:pt x="29" y="23"/>
                    </a:cubicBezTo>
                    <a:cubicBezTo>
                      <a:pt x="31" y="20"/>
                      <a:pt x="31" y="17"/>
                      <a:pt x="33" y="14"/>
                    </a:cubicBezTo>
                    <a:cubicBezTo>
                      <a:pt x="34" y="12"/>
                      <a:pt x="35" y="9"/>
                      <a:pt x="36" y="9"/>
                    </a:cubicBezTo>
                    <a:cubicBezTo>
                      <a:pt x="38" y="10"/>
                      <a:pt x="40" y="11"/>
                      <a:pt x="42" y="13"/>
                    </a:cubicBezTo>
                    <a:cubicBezTo>
                      <a:pt x="42" y="13"/>
                      <a:pt x="43" y="15"/>
                      <a:pt x="44" y="16"/>
                    </a:cubicBezTo>
                    <a:cubicBezTo>
                      <a:pt x="48" y="13"/>
                      <a:pt x="52" y="11"/>
                      <a:pt x="57" y="14"/>
                    </a:cubicBezTo>
                    <a:cubicBezTo>
                      <a:pt x="58" y="15"/>
                      <a:pt x="61" y="13"/>
                      <a:pt x="62" y="11"/>
                    </a:cubicBezTo>
                    <a:cubicBezTo>
                      <a:pt x="69" y="5"/>
                      <a:pt x="75" y="0"/>
                      <a:pt x="84" y="0"/>
                    </a:cubicBezTo>
                    <a:cubicBezTo>
                      <a:pt x="89" y="0"/>
                      <a:pt x="93" y="2"/>
                      <a:pt x="96" y="7"/>
                    </a:cubicBezTo>
                    <a:cubicBezTo>
                      <a:pt x="99" y="11"/>
                      <a:pt x="98" y="15"/>
                      <a:pt x="96" y="20"/>
                    </a:cubicBezTo>
                    <a:cubicBezTo>
                      <a:pt x="91" y="27"/>
                      <a:pt x="87" y="35"/>
                      <a:pt x="83" y="43"/>
                    </a:cubicBezTo>
                    <a:cubicBezTo>
                      <a:pt x="88" y="43"/>
                      <a:pt x="91" y="44"/>
                      <a:pt x="94" y="44"/>
                    </a:cubicBezTo>
                    <a:cubicBezTo>
                      <a:pt x="105" y="46"/>
                      <a:pt x="115" y="50"/>
                      <a:pt x="122" y="59"/>
                    </a:cubicBezTo>
                    <a:cubicBezTo>
                      <a:pt x="128" y="65"/>
                      <a:pt x="127" y="68"/>
                      <a:pt x="120" y="73"/>
                    </a:cubicBezTo>
                    <a:cubicBezTo>
                      <a:pt x="113" y="77"/>
                      <a:pt x="105" y="77"/>
                      <a:pt x="98" y="73"/>
                    </a:cubicBezTo>
                    <a:cubicBezTo>
                      <a:pt x="95" y="71"/>
                      <a:pt x="95" y="69"/>
                      <a:pt x="97" y="66"/>
                    </a:cubicBezTo>
                    <a:cubicBezTo>
                      <a:pt x="98" y="64"/>
                      <a:pt x="100" y="61"/>
                      <a:pt x="10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65E357FF-F965-47CD-8B24-AFD985EAC32E}"/>
                  </a:ext>
                </a:extLst>
              </p:cNvPr>
              <p:cNvSpPr/>
              <p:nvPr/>
            </p:nvSpPr>
            <p:spPr bwMode="auto">
              <a:xfrm>
                <a:off x="5664200" y="2355851"/>
                <a:ext cx="341313" cy="407988"/>
              </a:xfrm>
              <a:custGeom>
                <a:avLst/>
                <a:gdLst>
                  <a:gd name="T0" fmla="*/ 46 w 80"/>
                  <a:gd name="T1" fmla="*/ 29 h 96"/>
                  <a:gd name="T2" fmla="*/ 65 w 80"/>
                  <a:gd name="T3" fmla="*/ 29 h 96"/>
                  <a:gd name="T4" fmla="*/ 79 w 80"/>
                  <a:gd name="T5" fmla="*/ 41 h 96"/>
                  <a:gd name="T6" fmla="*/ 74 w 80"/>
                  <a:gd name="T7" fmla="*/ 43 h 96"/>
                  <a:gd name="T8" fmla="*/ 60 w 80"/>
                  <a:gd name="T9" fmla="*/ 43 h 96"/>
                  <a:gd name="T10" fmla="*/ 52 w 80"/>
                  <a:gd name="T11" fmla="*/ 50 h 96"/>
                  <a:gd name="T12" fmla="*/ 49 w 80"/>
                  <a:gd name="T13" fmla="*/ 87 h 96"/>
                  <a:gd name="T14" fmla="*/ 37 w 80"/>
                  <a:gd name="T15" fmla="*/ 95 h 96"/>
                  <a:gd name="T16" fmla="*/ 21 w 80"/>
                  <a:gd name="T17" fmla="*/ 68 h 96"/>
                  <a:gd name="T18" fmla="*/ 22 w 80"/>
                  <a:gd name="T19" fmla="*/ 62 h 96"/>
                  <a:gd name="T20" fmla="*/ 30 w 80"/>
                  <a:gd name="T21" fmla="*/ 72 h 96"/>
                  <a:gd name="T22" fmla="*/ 40 w 80"/>
                  <a:gd name="T23" fmla="*/ 70 h 96"/>
                  <a:gd name="T24" fmla="*/ 43 w 80"/>
                  <a:gd name="T25" fmla="*/ 46 h 96"/>
                  <a:gd name="T26" fmla="*/ 24 w 80"/>
                  <a:gd name="T27" fmla="*/ 52 h 96"/>
                  <a:gd name="T28" fmla="*/ 19 w 80"/>
                  <a:gd name="T29" fmla="*/ 54 h 96"/>
                  <a:gd name="T30" fmla="*/ 6 w 80"/>
                  <a:gd name="T31" fmla="*/ 54 h 96"/>
                  <a:gd name="T32" fmla="*/ 2 w 80"/>
                  <a:gd name="T33" fmla="*/ 40 h 96"/>
                  <a:gd name="T34" fmla="*/ 6 w 80"/>
                  <a:gd name="T35" fmla="*/ 37 h 96"/>
                  <a:gd name="T36" fmla="*/ 28 w 80"/>
                  <a:gd name="T37" fmla="*/ 33 h 96"/>
                  <a:gd name="T38" fmla="*/ 33 w 80"/>
                  <a:gd name="T39" fmla="*/ 32 h 96"/>
                  <a:gd name="T40" fmla="*/ 36 w 80"/>
                  <a:gd name="T41" fmla="*/ 22 h 96"/>
                  <a:gd name="T42" fmla="*/ 46 w 80"/>
                  <a:gd name="T43" fmla="*/ 12 h 96"/>
                  <a:gd name="T44" fmla="*/ 45 w 80"/>
                  <a:gd name="T45" fmla="*/ 10 h 96"/>
                  <a:gd name="T46" fmla="*/ 26 w 80"/>
                  <a:gd name="T47" fmla="*/ 17 h 96"/>
                  <a:gd name="T48" fmla="*/ 15 w 80"/>
                  <a:gd name="T49" fmla="*/ 24 h 96"/>
                  <a:gd name="T50" fmla="*/ 5 w 80"/>
                  <a:gd name="T51" fmla="*/ 22 h 96"/>
                  <a:gd name="T52" fmla="*/ 1 w 80"/>
                  <a:gd name="T53" fmla="*/ 17 h 96"/>
                  <a:gd name="T54" fmla="*/ 36 w 80"/>
                  <a:gd name="T55" fmla="*/ 2 h 96"/>
                  <a:gd name="T56" fmla="*/ 55 w 80"/>
                  <a:gd name="T57" fmla="*/ 0 h 96"/>
                  <a:gd name="T58" fmla="*/ 61 w 80"/>
                  <a:gd name="T59" fmla="*/ 6 h 96"/>
                  <a:gd name="T60" fmla="*/ 59 w 80"/>
                  <a:gd name="T61" fmla="*/ 13 h 96"/>
                  <a:gd name="T62" fmla="*/ 46 w 80"/>
                  <a:gd name="T63" fmla="*/ 2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" h="96">
                    <a:moveTo>
                      <a:pt x="46" y="29"/>
                    </a:moveTo>
                    <a:cubicBezTo>
                      <a:pt x="53" y="30"/>
                      <a:pt x="59" y="31"/>
                      <a:pt x="65" y="29"/>
                    </a:cubicBezTo>
                    <a:cubicBezTo>
                      <a:pt x="71" y="27"/>
                      <a:pt x="80" y="34"/>
                      <a:pt x="79" y="41"/>
                    </a:cubicBezTo>
                    <a:cubicBezTo>
                      <a:pt x="79" y="42"/>
                      <a:pt x="76" y="43"/>
                      <a:pt x="74" y="43"/>
                    </a:cubicBezTo>
                    <a:cubicBezTo>
                      <a:pt x="70" y="43"/>
                      <a:pt x="65" y="43"/>
                      <a:pt x="60" y="43"/>
                    </a:cubicBezTo>
                    <a:cubicBezTo>
                      <a:pt x="53" y="42"/>
                      <a:pt x="52" y="44"/>
                      <a:pt x="52" y="50"/>
                    </a:cubicBezTo>
                    <a:cubicBezTo>
                      <a:pt x="51" y="62"/>
                      <a:pt x="51" y="75"/>
                      <a:pt x="49" y="87"/>
                    </a:cubicBezTo>
                    <a:cubicBezTo>
                      <a:pt x="48" y="95"/>
                      <a:pt x="45" y="96"/>
                      <a:pt x="37" y="95"/>
                    </a:cubicBezTo>
                    <a:cubicBezTo>
                      <a:pt x="25" y="92"/>
                      <a:pt x="15" y="82"/>
                      <a:pt x="21" y="68"/>
                    </a:cubicBezTo>
                    <a:cubicBezTo>
                      <a:pt x="21" y="66"/>
                      <a:pt x="21" y="64"/>
                      <a:pt x="22" y="62"/>
                    </a:cubicBezTo>
                    <a:cubicBezTo>
                      <a:pt x="24" y="65"/>
                      <a:pt x="27" y="69"/>
                      <a:pt x="30" y="72"/>
                    </a:cubicBezTo>
                    <a:cubicBezTo>
                      <a:pt x="33" y="76"/>
                      <a:pt x="39" y="75"/>
                      <a:pt x="40" y="70"/>
                    </a:cubicBezTo>
                    <a:cubicBezTo>
                      <a:pt x="41" y="62"/>
                      <a:pt x="42" y="54"/>
                      <a:pt x="43" y="46"/>
                    </a:cubicBezTo>
                    <a:cubicBezTo>
                      <a:pt x="35" y="45"/>
                      <a:pt x="30" y="49"/>
                      <a:pt x="24" y="52"/>
                    </a:cubicBezTo>
                    <a:cubicBezTo>
                      <a:pt x="22" y="52"/>
                      <a:pt x="21" y="54"/>
                      <a:pt x="19" y="54"/>
                    </a:cubicBezTo>
                    <a:cubicBezTo>
                      <a:pt x="14" y="58"/>
                      <a:pt x="11" y="57"/>
                      <a:pt x="6" y="54"/>
                    </a:cubicBezTo>
                    <a:cubicBezTo>
                      <a:pt x="3" y="51"/>
                      <a:pt x="0" y="44"/>
                      <a:pt x="2" y="40"/>
                    </a:cubicBezTo>
                    <a:cubicBezTo>
                      <a:pt x="2" y="39"/>
                      <a:pt x="5" y="37"/>
                      <a:pt x="6" y="37"/>
                    </a:cubicBezTo>
                    <a:cubicBezTo>
                      <a:pt x="14" y="39"/>
                      <a:pt x="20" y="35"/>
                      <a:pt x="28" y="33"/>
                    </a:cubicBezTo>
                    <a:cubicBezTo>
                      <a:pt x="29" y="33"/>
                      <a:pt x="31" y="32"/>
                      <a:pt x="33" y="32"/>
                    </a:cubicBezTo>
                    <a:cubicBezTo>
                      <a:pt x="31" y="27"/>
                      <a:pt x="31" y="24"/>
                      <a:pt x="36" y="22"/>
                    </a:cubicBezTo>
                    <a:cubicBezTo>
                      <a:pt x="39" y="19"/>
                      <a:pt x="42" y="15"/>
                      <a:pt x="46" y="12"/>
                    </a:cubicBezTo>
                    <a:cubicBezTo>
                      <a:pt x="45" y="11"/>
                      <a:pt x="45" y="11"/>
                      <a:pt x="45" y="10"/>
                    </a:cubicBezTo>
                    <a:cubicBezTo>
                      <a:pt x="38" y="13"/>
                      <a:pt x="32" y="15"/>
                      <a:pt x="26" y="17"/>
                    </a:cubicBezTo>
                    <a:cubicBezTo>
                      <a:pt x="22" y="19"/>
                      <a:pt x="18" y="22"/>
                      <a:pt x="15" y="24"/>
                    </a:cubicBezTo>
                    <a:cubicBezTo>
                      <a:pt x="11" y="26"/>
                      <a:pt x="7" y="27"/>
                      <a:pt x="5" y="22"/>
                    </a:cubicBezTo>
                    <a:cubicBezTo>
                      <a:pt x="4" y="20"/>
                      <a:pt x="3" y="19"/>
                      <a:pt x="1" y="17"/>
                    </a:cubicBezTo>
                    <a:cubicBezTo>
                      <a:pt x="13" y="12"/>
                      <a:pt x="25" y="6"/>
                      <a:pt x="36" y="2"/>
                    </a:cubicBezTo>
                    <a:cubicBezTo>
                      <a:pt x="42" y="0"/>
                      <a:pt x="49" y="0"/>
                      <a:pt x="55" y="0"/>
                    </a:cubicBezTo>
                    <a:cubicBezTo>
                      <a:pt x="57" y="0"/>
                      <a:pt x="60" y="4"/>
                      <a:pt x="61" y="6"/>
                    </a:cubicBezTo>
                    <a:cubicBezTo>
                      <a:pt x="62" y="8"/>
                      <a:pt x="61" y="11"/>
                      <a:pt x="59" y="13"/>
                    </a:cubicBezTo>
                    <a:cubicBezTo>
                      <a:pt x="55" y="18"/>
                      <a:pt x="51" y="23"/>
                      <a:pt x="4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55315C7-883C-4683-91E8-077ABC8174BB}"/>
                </a:ext>
              </a:extLst>
            </p:cNvPr>
            <p:cNvGrpSpPr/>
            <p:nvPr/>
          </p:nvGrpSpPr>
          <p:grpSpPr>
            <a:xfrm>
              <a:off x="11192276" y="2400300"/>
              <a:ext cx="322175" cy="373063"/>
              <a:chOff x="3792874" y="3138488"/>
              <a:chExt cx="322175" cy="373063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AE6F712-E969-4E08-8E0B-5A79EDCA9BD8}"/>
                  </a:ext>
                </a:extLst>
              </p:cNvPr>
              <p:cNvSpPr/>
              <p:nvPr/>
            </p:nvSpPr>
            <p:spPr bwMode="auto">
              <a:xfrm>
                <a:off x="3792874" y="3235325"/>
                <a:ext cx="112625" cy="246063"/>
              </a:xfrm>
              <a:custGeom>
                <a:avLst/>
                <a:gdLst>
                  <a:gd name="T0" fmla="*/ 16 w 39"/>
                  <a:gd name="T1" fmla="*/ 29 h 58"/>
                  <a:gd name="T2" fmla="*/ 27 w 39"/>
                  <a:gd name="T3" fmla="*/ 7 h 58"/>
                  <a:gd name="T4" fmla="*/ 31 w 39"/>
                  <a:gd name="T5" fmla="*/ 1 h 58"/>
                  <a:gd name="T6" fmla="*/ 34 w 39"/>
                  <a:gd name="T7" fmla="*/ 6 h 58"/>
                  <a:gd name="T8" fmla="*/ 35 w 39"/>
                  <a:gd name="T9" fmla="*/ 26 h 58"/>
                  <a:gd name="T10" fmla="*/ 20 w 39"/>
                  <a:gd name="T11" fmla="*/ 52 h 58"/>
                  <a:gd name="T12" fmla="*/ 9 w 39"/>
                  <a:gd name="T13" fmla="*/ 57 h 58"/>
                  <a:gd name="T14" fmla="*/ 1 w 39"/>
                  <a:gd name="T15" fmla="*/ 43 h 58"/>
                  <a:gd name="T16" fmla="*/ 4 w 39"/>
                  <a:gd name="T17" fmla="*/ 6 h 58"/>
                  <a:gd name="T18" fmla="*/ 8 w 39"/>
                  <a:gd name="T19" fmla="*/ 0 h 58"/>
                  <a:gd name="T20" fmla="*/ 15 w 39"/>
                  <a:gd name="T21" fmla="*/ 6 h 58"/>
                  <a:gd name="T22" fmla="*/ 14 w 39"/>
                  <a:gd name="T23" fmla="*/ 20 h 58"/>
                  <a:gd name="T24" fmla="*/ 14 w 39"/>
                  <a:gd name="T25" fmla="*/ 28 h 58"/>
                  <a:gd name="T26" fmla="*/ 16 w 39"/>
                  <a:gd name="T27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58">
                    <a:moveTo>
                      <a:pt x="16" y="29"/>
                    </a:moveTo>
                    <a:cubicBezTo>
                      <a:pt x="19" y="21"/>
                      <a:pt x="23" y="14"/>
                      <a:pt x="27" y="7"/>
                    </a:cubicBezTo>
                    <a:cubicBezTo>
                      <a:pt x="28" y="5"/>
                      <a:pt x="29" y="3"/>
                      <a:pt x="31" y="1"/>
                    </a:cubicBezTo>
                    <a:cubicBezTo>
                      <a:pt x="32" y="3"/>
                      <a:pt x="33" y="4"/>
                      <a:pt x="34" y="6"/>
                    </a:cubicBezTo>
                    <a:cubicBezTo>
                      <a:pt x="37" y="12"/>
                      <a:pt x="39" y="19"/>
                      <a:pt x="35" y="26"/>
                    </a:cubicBezTo>
                    <a:cubicBezTo>
                      <a:pt x="30" y="34"/>
                      <a:pt x="25" y="43"/>
                      <a:pt x="20" y="52"/>
                    </a:cubicBezTo>
                    <a:cubicBezTo>
                      <a:pt x="18" y="56"/>
                      <a:pt x="12" y="58"/>
                      <a:pt x="9" y="57"/>
                    </a:cubicBezTo>
                    <a:cubicBezTo>
                      <a:pt x="2" y="54"/>
                      <a:pt x="0" y="50"/>
                      <a:pt x="1" y="43"/>
                    </a:cubicBezTo>
                    <a:cubicBezTo>
                      <a:pt x="2" y="31"/>
                      <a:pt x="3" y="18"/>
                      <a:pt x="4" y="6"/>
                    </a:cubicBezTo>
                    <a:cubicBezTo>
                      <a:pt x="4" y="4"/>
                      <a:pt x="4" y="0"/>
                      <a:pt x="8" y="0"/>
                    </a:cubicBezTo>
                    <a:cubicBezTo>
                      <a:pt x="11" y="0"/>
                      <a:pt x="15" y="1"/>
                      <a:pt x="15" y="6"/>
                    </a:cubicBezTo>
                    <a:cubicBezTo>
                      <a:pt x="15" y="10"/>
                      <a:pt x="14" y="15"/>
                      <a:pt x="14" y="20"/>
                    </a:cubicBezTo>
                    <a:cubicBezTo>
                      <a:pt x="14" y="23"/>
                      <a:pt x="14" y="25"/>
                      <a:pt x="14" y="28"/>
                    </a:cubicBezTo>
                    <a:cubicBezTo>
                      <a:pt x="14" y="28"/>
                      <a:pt x="15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9DACE8D-5B90-45BB-BD26-78C94B0C1096}"/>
                  </a:ext>
                </a:extLst>
              </p:cNvPr>
              <p:cNvSpPr/>
              <p:nvPr/>
            </p:nvSpPr>
            <p:spPr bwMode="auto">
              <a:xfrm>
                <a:off x="3980111" y="3138488"/>
                <a:ext cx="134938" cy="373063"/>
              </a:xfrm>
              <a:custGeom>
                <a:avLst/>
                <a:gdLst>
                  <a:gd name="T0" fmla="*/ 9 w 47"/>
                  <a:gd name="T1" fmla="*/ 73 h 88"/>
                  <a:gd name="T2" fmla="*/ 3 w 47"/>
                  <a:gd name="T3" fmla="*/ 67 h 88"/>
                  <a:gd name="T4" fmla="*/ 3 w 47"/>
                  <a:gd name="T5" fmla="*/ 57 h 88"/>
                  <a:gd name="T6" fmla="*/ 20 w 47"/>
                  <a:gd name="T7" fmla="*/ 38 h 88"/>
                  <a:gd name="T8" fmla="*/ 33 w 47"/>
                  <a:gd name="T9" fmla="*/ 20 h 88"/>
                  <a:gd name="T10" fmla="*/ 33 w 47"/>
                  <a:gd name="T11" fmla="*/ 4 h 88"/>
                  <a:gd name="T12" fmla="*/ 32 w 47"/>
                  <a:gd name="T13" fmla="*/ 1 h 88"/>
                  <a:gd name="T14" fmla="*/ 33 w 47"/>
                  <a:gd name="T15" fmla="*/ 0 h 88"/>
                  <a:gd name="T16" fmla="*/ 41 w 47"/>
                  <a:gd name="T17" fmla="*/ 6 h 88"/>
                  <a:gd name="T18" fmla="*/ 43 w 47"/>
                  <a:gd name="T19" fmla="*/ 26 h 88"/>
                  <a:gd name="T20" fmla="*/ 29 w 47"/>
                  <a:gd name="T21" fmla="*/ 48 h 88"/>
                  <a:gd name="T22" fmla="*/ 30 w 47"/>
                  <a:gd name="T23" fmla="*/ 52 h 88"/>
                  <a:gd name="T24" fmla="*/ 40 w 47"/>
                  <a:gd name="T25" fmla="*/ 73 h 88"/>
                  <a:gd name="T26" fmla="*/ 41 w 47"/>
                  <a:gd name="T27" fmla="*/ 84 h 88"/>
                  <a:gd name="T28" fmla="*/ 37 w 47"/>
                  <a:gd name="T29" fmla="*/ 86 h 88"/>
                  <a:gd name="T30" fmla="*/ 31 w 47"/>
                  <a:gd name="T31" fmla="*/ 75 h 88"/>
                  <a:gd name="T32" fmla="*/ 28 w 47"/>
                  <a:gd name="T33" fmla="*/ 60 h 88"/>
                  <a:gd name="T34" fmla="*/ 22 w 47"/>
                  <a:gd name="T35" fmla="*/ 59 h 88"/>
                  <a:gd name="T36" fmla="*/ 9 w 47"/>
                  <a:gd name="T37" fmla="*/ 7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88">
                    <a:moveTo>
                      <a:pt x="9" y="73"/>
                    </a:moveTo>
                    <a:cubicBezTo>
                      <a:pt x="7" y="71"/>
                      <a:pt x="5" y="69"/>
                      <a:pt x="3" y="67"/>
                    </a:cubicBezTo>
                    <a:cubicBezTo>
                      <a:pt x="1" y="64"/>
                      <a:pt x="0" y="61"/>
                      <a:pt x="3" y="57"/>
                    </a:cubicBezTo>
                    <a:cubicBezTo>
                      <a:pt x="9" y="51"/>
                      <a:pt x="14" y="45"/>
                      <a:pt x="20" y="38"/>
                    </a:cubicBezTo>
                    <a:cubicBezTo>
                      <a:pt x="24" y="32"/>
                      <a:pt x="28" y="26"/>
                      <a:pt x="33" y="20"/>
                    </a:cubicBezTo>
                    <a:cubicBezTo>
                      <a:pt x="36" y="15"/>
                      <a:pt x="36" y="9"/>
                      <a:pt x="33" y="4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36" y="2"/>
                      <a:pt x="39" y="4"/>
                      <a:pt x="41" y="6"/>
                    </a:cubicBezTo>
                    <a:cubicBezTo>
                      <a:pt x="46" y="11"/>
                      <a:pt x="47" y="20"/>
                      <a:pt x="43" y="26"/>
                    </a:cubicBezTo>
                    <a:cubicBezTo>
                      <a:pt x="39" y="33"/>
                      <a:pt x="34" y="40"/>
                      <a:pt x="29" y="48"/>
                    </a:cubicBezTo>
                    <a:cubicBezTo>
                      <a:pt x="29" y="49"/>
                      <a:pt x="29" y="52"/>
                      <a:pt x="30" y="52"/>
                    </a:cubicBezTo>
                    <a:cubicBezTo>
                      <a:pt x="38" y="57"/>
                      <a:pt x="38" y="65"/>
                      <a:pt x="40" y="73"/>
                    </a:cubicBezTo>
                    <a:cubicBezTo>
                      <a:pt x="41" y="76"/>
                      <a:pt x="41" y="80"/>
                      <a:pt x="41" y="84"/>
                    </a:cubicBezTo>
                    <a:cubicBezTo>
                      <a:pt x="41" y="87"/>
                      <a:pt x="39" y="88"/>
                      <a:pt x="37" y="86"/>
                    </a:cubicBezTo>
                    <a:cubicBezTo>
                      <a:pt x="33" y="83"/>
                      <a:pt x="31" y="81"/>
                      <a:pt x="31" y="75"/>
                    </a:cubicBezTo>
                    <a:cubicBezTo>
                      <a:pt x="31" y="70"/>
                      <a:pt x="30" y="65"/>
                      <a:pt x="28" y="60"/>
                    </a:cubicBezTo>
                    <a:cubicBezTo>
                      <a:pt x="27" y="55"/>
                      <a:pt x="25" y="56"/>
                      <a:pt x="22" y="59"/>
                    </a:cubicBezTo>
                    <a:cubicBezTo>
                      <a:pt x="18" y="64"/>
                      <a:pt x="14" y="68"/>
                      <a:pt x="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4B962D5-9B64-4AFB-A9D2-FDD65E3015A4}"/>
                  </a:ext>
                </a:extLst>
              </p:cNvPr>
              <p:cNvSpPr/>
              <p:nvPr/>
            </p:nvSpPr>
            <p:spPr bwMode="auto">
              <a:xfrm>
                <a:off x="3872924" y="3138488"/>
                <a:ext cx="75438" cy="79375"/>
              </a:xfrm>
              <a:custGeom>
                <a:avLst/>
                <a:gdLst>
                  <a:gd name="T0" fmla="*/ 0 w 26"/>
                  <a:gd name="T1" fmla="*/ 0 h 19"/>
                  <a:gd name="T2" fmla="*/ 20 w 26"/>
                  <a:gd name="T3" fmla="*/ 1 h 19"/>
                  <a:gd name="T4" fmla="*/ 23 w 26"/>
                  <a:gd name="T5" fmla="*/ 12 h 19"/>
                  <a:gd name="T6" fmla="*/ 12 w 26"/>
                  <a:gd name="T7" fmla="*/ 18 h 19"/>
                  <a:gd name="T8" fmla="*/ 3 w 26"/>
                  <a:gd name="T9" fmla="*/ 11 h 19"/>
                  <a:gd name="T10" fmla="*/ 0 w 26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9">
                    <a:moveTo>
                      <a:pt x="0" y="0"/>
                    </a:moveTo>
                    <a:cubicBezTo>
                      <a:pt x="8" y="1"/>
                      <a:pt x="14" y="1"/>
                      <a:pt x="20" y="1"/>
                    </a:cubicBezTo>
                    <a:cubicBezTo>
                      <a:pt x="24" y="1"/>
                      <a:pt x="26" y="8"/>
                      <a:pt x="23" y="12"/>
                    </a:cubicBezTo>
                    <a:cubicBezTo>
                      <a:pt x="21" y="16"/>
                      <a:pt x="17" y="19"/>
                      <a:pt x="12" y="18"/>
                    </a:cubicBezTo>
                    <a:cubicBezTo>
                      <a:pt x="8" y="18"/>
                      <a:pt x="5" y="15"/>
                      <a:pt x="3" y="11"/>
                    </a:cubicBezTo>
                    <a:cubicBezTo>
                      <a:pt x="2" y="8"/>
                      <a:pt x="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445-6B6A-48EA-A35F-EA0EF7EF93DB}"/>
              </a:ext>
            </a:extLst>
          </p:cNvPr>
          <p:cNvGrpSpPr/>
          <p:nvPr/>
        </p:nvGrpSpPr>
        <p:grpSpPr>
          <a:xfrm>
            <a:off x="8823760" y="5015849"/>
            <a:ext cx="2766486" cy="693738"/>
            <a:chOff x="6738929" y="2270918"/>
            <a:chExt cx="2766486" cy="693738"/>
          </a:xfrm>
          <a:solidFill>
            <a:srgbClr val="89814E"/>
          </a:solidFill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047065E-6F75-451C-8C13-342DD7B38FE3}"/>
                </a:ext>
              </a:extLst>
            </p:cNvPr>
            <p:cNvGrpSpPr/>
            <p:nvPr/>
          </p:nvGrpSpPr>
          <p:grpSpPr>
            <a:xfrm>
              <a:off x="8180494" y="2355056"/>
              <a:ext cx="484188" cy="509588"/>
              <a:chOff x="6113463" y="3541713"/>
              <a:chExt cx="484188" cy="509588"/>
            </a:xfrm>
            <a:grpFill/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7DB2A366-BAE9-4C6B-871C-D452E725B1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463" y="3579813"/>
                <a:ext cx="252413" cy="428625"/>
              </a:xfrm>
              <a:custGeom>
                <a:avLst/>
                <a:gdLst>
                  <a:gd name="T0" fmla="*/ 39 w 59"/>
                  <a:gd name="T1" fmla="*/ 78 h 101"/>
                  <a:gd name="T2" fmla="*/ 17 w 59"/>
                  <a:gd name="T3" fmla="*/ 94 h 101"/>
                  <a:gd name="T4" fmla="*/ 8 w 59"/>
                  <a:gd name="T5" fmla="*/ 94 h 101"/>
                  <a:gd name="T6" fmla="*/ 0 w 59"/>
                  <a:gd name="T7" fmla="*/ 79 h 101"/>
                  <a:gd name="T8" fmla="*/ 17 w 59"/>
                  <a:gd name="T9" fmla="*/ 73 h 101"/>
                  <a:gd name="T10" fmla="*/ 10 w 59"/>
                  <a:gd name="T11" fmla="*/ 68 h 101"/>
                  <a:gd name="T12" fmla="*/ 8 w 59"/>
                  <a:gd name="T13" fmla="*/ 60 h 101"/>
                  <a:gd name="T14" fmla="*/ 18 w 59"/>
                  <a:gd name="T15" fmla="*/ 23 h 101"/>
                  <a:gd name="T16" fmla="*/ 26 w 59"/>
                  <a:gd name="T17" fmla="*/ 17 h 101"/>
                  <a:gd name="T18" fmla="*/ 36 w 59"/>
                  <a:gd name="T19" fmla="*/ 26 h 101"/>
                  <a:gd name="T20" fmla="*/ 36 w 59"/>
                  <a:gd name="T21" fmla="*/ 27 h 101"/>
                  <a:gd name="T22" fmla="*/ 43 w 59"/>
                  <a:gd name="T23" fmla="*/ 40 h 101"/>
                  <a:gd name="T24" fmla="*/ 42 w 59"/>
                  <a:gd name="T25" fmla="*/ 12 h 101"/>
                  <a:gd name="T26" fmla="*/ 21 w 59"/>
                  <a:gd name="T27" fmla="*/ 5 h 101"/>
                  <a:gd name="T28" fmla="*/ 44 w 59"/>
                  <a:gd name="T29" fmla="*/ 1 h 101"/>
                  <a:gd name="T30" fmla="*/ 57 w 59"/>
                  <a:gd name="T31" fmla="*/ 17 h 101"/>
                  <a:gd name="T32" fmla="*/ 56 w 59"/>
                  <a:gd name="T33" fmla="*/ 48 h 101"/>
                  <a:gd name="T34" fmla="*/ 57 w 59"/>
                  <a:gd name="T35" fmla="*/ 55 h 101"/>
                  <a:gd name="T36" fmla="*/ 55 w 59"/>
                  <a:gd name="T37" fmla="*/ 64 h 101"/>
                  <a:gd name="T38" fmla="*/ 54 w 59"/>
                  <a:gd name="T39" fmla="*/ 71 h 101"/>
                  <a:gd name="T40" fmla="*/ 52 w 59"/>
                  <a:gd name="T41" fmla="*/ 95 h 101"/>
                  <a:gd name="T42" fmla="*/ 49 w 59"/>
                  <a:gd name="T43" fmla="*/ 101 h 101"/>
                  <a:gd name="T44" fmla="*/ 43 w 59"/>
                  <a:gd name="T45" fmla="*/ 98 h 101"/>
                  <a:gd name="T46" fmla="*/ 38 w 59"/>
                  <a:gd name="T47" fmla="*/ 86 h 101"/>
                  <a:gd name="T48" fmla="*/ 39 w 59"/>
                  <a:gd name="T49" fmla="*/ 78 h 101"/>
                  <a:gd name="T50" fmla="*/ 42 w 59"/>
                  <a:gd name="T51" fmla="*/ 47 h 101"/>
                  <a:gd name="T52" fmla="*/ 32 w 59"/>
                  <a:gd name="T53" fmla="*/ 44 h 101"/>
                  <a:gd name="T54" fmla="*/ 29 w 59"/>
                  <a:gd name="T55" fmla="*/ 64 h 101"/>
                  <a:gd name="T56" fmla="*/ 42 w 59"/>
                  <a:gd name="T57" fmla="*/ 4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101">
                    <a:moveTo>
                      <a:pt x="39" y="78"/>
                    </a:moveTo>
                    <a:cubicBezTo>
                      <a:pt x="31" y="84"/>
                      <a:pt x="24" y="89"/>
                      <a:pt x="17" y="94"/>
                    </a:cubicBezTo>
                    <a:cubicBezTo>
                      <a:pt x="14" y="97"/>
                      <a:pt x="11" y="96"/>
                      <a:pt x="8" y="94"/>
                    </a:cubicBezTo>
                    <a:cubicBezTo>
                      <a:pt x="4" y="90"/>
                      <a:pt x="0" y="86"/>
                      <a:pt x="0" y="79"/>
                    </a:cubicBezTo>
                    <a:cubicBezTo>
                      <a:pt x="6" y="82"/>
                      <a:pt x="12" y="80"/>
                      <a:pt x="17" y="73"/>
                    </a:cubicBezTo>
                    <a:cubicBezTo>
                      <a:pt x="15" y="72"/>
                      <a:pt x="13" y="70"/>
                      <a:pt x="10" y="68"/>
                    </a:cubicBezTo>
                    <a:cubicBezTo>
                      <a:pt x="7" y="66"/>
                      <a:pt x="7" y="63"/>
                      <a:pt x="8" y="60"/>
                    </a:cubicBezTo>
                    <a:cubicBezTo>
                      <a:pt x="11" y="48"/>
                      <a:pt x="15" y="36"/>
                      <a:pt x="18" y="23"/>
                    </a:cubicBezTo>
                    <a:cubicBezTo>
                      <a:pt x="19" y="20"/>
                      <a:pt x="20" y="16"/>
                      <a:pt x="26" y="17"/>
                    </a:cubicBezTo>
                    <a:cubicBezTo>
                      <a:pt x="32" y="18"/>
                      <a:pt x="36" y="21"/>
                      <a:pt x="36" y="26"/>
                    </a:cubicBezTo>
                    <a:cubicBezTo>
                      <a:pt x="36" y="26"/>
                      <a:pt x="36" y="27"/>
                      <a:pt x="36" y="27"/>
                    </a:cubicBezTo>
                    <a:cubicBezTo>
                      <a:pt x="35" y="33"/>
                      <a:pt x="38" y="37"/>
                      <a:pt x="43" y="40"/>
                    </a:cubicBezTo>
                    <a:cubicBezTo>
                      <a:pt x="43" y="31"/>
                      <a:pt x="42" y="22"/>
                      <a:pt x="42" y="12"/>
                    </a:cubicBezTo>
                    <a:cubicBezTo>
                      <a:pt x="30" y="16"/>
                      <a:pt x="20" y="12"/>
                      <a:pt x="21" y="5"/>
                    </a:cubicBezTo>
                    <a:cubicBezTo>
                      <a:pt x="29" y="3"/>
                      <a:pt x="36" y="1"/>
                      <a:pt x="44" y="1"/>
                    </a:cubicBezTo>
                    <a:cubicBezTo>
                      <a:pt x="54" y="0"/>
                      <a:pt x="59" y="8"/>
                      <a:pt x="57" y="17"/>
                    </a:cubicBezTo>
                    <a:cubicBezTo>
                      <a:pt x="56" y="27"/>
                      <a:pt x="56" y="38"/>
                      <a:pt x="56" y="48"/>
                    </a:cubicBezTo>
                    <a:cubicBezTo>
                      <a:pt x="56" y="50"/>
                      <a:pt x="57" y="52"/>
                      <a:pt x="57" y="55"/>
                    </a:cubicBezTo>
                    <a:cubicBezTo>
                      <a:pt x="57" y="58"/>
                      <a:pt x="56" y="61"/>
                      <a:pt x="55" y="64"/>
                    </a:cubicBezTo>
                    <a:cubicBezTo>
                      <a:pt x="55" y="66"/>
                      <a:pt x="54" y="68"/>
                      <a:pt x="54" y="71"/>
                    </a:cubicBezTo>
                    <a:cubicBezTo>
                      <a:pt x="53" y="79"/>
                      <a:pt x="53" y="87"/>
                      <a:pt x="52" y="95"/>
                    </a:cubicBezTo>
                    <a:cubicBezTo>
                      <a:pt x="52" y="97"/>
                      <a:pt x="51" y="100"/>
                      <a:pt x="49" y="101"/>
                    </a:cubicBezTo>
                    <a:cubicBezTo>
                      <a:pt x="47" y="101"/>
                      <a:pt x="44" y="100"/>
                      <a:pt x="43" y="98"/>
                    </a:cubicBezTo>
                    <a:cubicBezTo>
                      <a:pt x="39" y="95"/>
                      <a:pt x="36" y="92"/>
                      <a:pt x="38" y="86"/>
                    </a:cubicBezTo>
                    <a:cubicBezTo>
                      <a:pt x="39" y="84"/>
                      <a:pt x="39" y="81"/>
                      <a:pt x="39" y="78"/>
                    </a:cubicBezTo>
                    <a:close/>
                    <a:moveTo>
                      <a:pt x="42" y="47"/>
                    </a:moveTo>
                    <a:cubicBezTo>
                      <a:pt x="39" y="46"/>
                      <a:pt x="36" y="45"/>
                      <a:pt x="32" y="44"/>
                    </a:cubicBezTo>
                    <a:cubicBezTo>
                      <a:pt x="31" y="51"/>
                      <a:pt x="30" y="57"/>
                      <a:pt x="29" y="64"/>
                    </a:cubicBezTo>
                    <a:cubicBezTo>
                      <a:pt x="39" y="61"/>
                      <a:pt x="42" y="57"/>
                      <a:pt x="4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8A5A514F-CF4A-42FE-B7AF-45F15EAD58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1113" y="3541713"/>
                <a:ext cx="236538" cy="509588"/>
              </a:xfrm>
              <a:custGeom>
                <a:avLst/>
                <a:gdLst>
                  <a:gd name="T0" fmla="*/ 11 w 55"/>
                  <a:gd name="T1" fmla="*/ 89 h 120"/>
                  <a:gd name="T2" fmla="*/ 10 w 55"/>
                  <a:gd name="T3" fmla="*/ 100 h 120"/>
                  <a:gd name="T4" fmla="*/ 6 w 55"/>
                  <a:gd name="T5" fmla="*/ 104 h 120"/>
                  <a:gd name="T6" fmla="*/ 1 w 55"/>
                  <a:gd name="T7" fmla="*/ 99 h 120"/>
                  <a:gd name="T8" fmla="*/ 3 w 55"/>
                  <a:gd name="T9" fmla="*/ 84 h 120"/>
                  <a:gd name="T10" fmla="*/ 14 w 55"/>
                  <a:gd name="T11" fmla="*/ 37 h 120"/>
                  <a:gd name="T12" fmla="*/ 22 w 55"/>
                  <a:gd name="T13" fmla="*/ 11 h 120"/>
                  <a:gd name="T14" fmla="*/ 26 w 55"/>
                  <a:gd name="T15" fmla="*/ 19 h 120"/>
                  <a:gd name="T16" fmla="*/ 20 w 55"/>
                  <a:gd name="T17" fmla="*/ 40 h 120"/>
                  <a:gd name="T18" fmla="*/ 27 w 55"/>
                  <a:gd name="T19" fmla="*/ 35 h 120"/>
                  <a:gd name="T20" fmla="*/ 35 w 55"/>
                  <a:gd name="T21" fmla="*/ 30 h 120"/>
                  <a:gd name="T22" fmla="*/ 33 w 55"/>
                  <a:gd name="T23" fmla="*/ 9 h 120"/>
                  <a:gd name="T24" fmla="*/ 28 w 55"/>
                  <a:gd name="T25" fmla="*/ 8 h 120"/>
                  <a:gd name="T26" fmla="*/ 19 w 55"/>
                  <a:gd name="T27" fmla="*/ 12 h 120"/>
                  <a:gd name="T28" fmla="*/ 12 w 55"/>
                  <a:gd name="T29" fmla="*/ 15 h 120"/>
                  <a:gd name="T30" fmla="*/ 9 w 55"/>
                  <a:gd name="T31" fmla="*/ 11 h 120"/>
                  <a:gd name="T32" fmla="*/ 11 w 55"/>
                  <a:gd name="T33" fmla="*/ 8 h 120"/>
                  <a:gd name="T34" fmla="*/ 31 w 55"/>
                  <a:gd name="T35" fmla="*/ 0 h 120"/>
                  <a:gd name="T36" fmla="*/ 45 w 55"/>
                  <a:gd name="T37" fmla="*/ 15 h 120"/>
                  <a:gd name="T38" fmla="*/ 44 w 55"/>
                  <a:gd name="T39" fmla="*/ 46 h 120"/>
                  <a:gd name="T40" fmla="*/ 48 w 55"/>
                  <a:gd name="T41" fmla="*/ 54 h 120"/>
                  <a:gd name="T42" fmla="*/ 48 w 55"/>
                  <a:gd name="T43" fmla="*/ 71 h 120"/>
                  <a:gd name="T44" fmla="*/ 44 w 55"/>
                  <a:gd name="T45" fmla="*/ 77 h 120"/>
                  <a:gd name="T46" fmla="*/ 44 w 55"/>
                  <a:gd name="T47" fmla="*/ 110 h 120"/>
                  <a:gd name="T48" fmla="*/ 44 w 55"/>
                  <a:gd name="T49" fmla="*/ 114 h 120"/>
                  <a:gd name="T50" fmla="*/ 41 w 55"/>
                  <a:gd name="T51" fmla="*/ 120 h 120"/>
                  <a:gd name="T52" fmla="*/ 32 w 55"/>
                  <a:gd name="T53" fmla="*/ 118 h 120"/>
                  <a:gd name="T54" fmla="*/ 13 w 55"/>
                  <a:gd name="T55" fmla="*/ 91 h 120"/>
                  <a:gd name="T56" fmla="*/ 12 w 55"/>
                  <a:gd name="T57" fmla="*/ 89 h 120"/>
                  <a:gd name="T58" fmla="*/ 11 w 55"/>
                  <a:gd name="T59" fmla="*/ 89 h 120"/>
                  <a:gd name="T60" fmla="*/ 24 w 55"/>
                  <a:gd name="T61" fmla="*/ 76 h 120"/>
                  <a:gd name="T62" fmla="*/ 23 w 55"/>
                  <a:gd name="T63" fmla="*/ 74 h 120"/>
                  <a:gd name="T64" fmla="*/ 27 w 55"/>
                  <a:gd name="T65" fmla="*/ 71 h 120"/>
                  <a:gd name="T66" fmla="*/ 33 w 55"/>
                  <a:gd name="T67" fmla="*/ 67 h 120"/>
                  <a:gd name="T68" fmla="*/ 32 w 55"/>
                  <a:gd name="T69" fmla="*/ 63 h 120"/>
                  <a:gd name="T70" fmla="*/ 22 w 55"/>
                  <a:gd name="T71" fmla="*/ 52 h 120"/>
                  <a:gd name="T72" fmla="*/ 18 w 55"/>
                  <a:gd name="T73" fmla="*/ 89 h 120"/>
                  <a:gd name="T74" fmla="*/ 33 w 55"/>
                  <a:gd name="T75" fmla="*/ 107 h 120"/>
                  <a:gd name="T76" fmla="*/ 35 w 55"/>
                  <a:gd name="T77" fmla="*/ 77 h 120"/>
                  <a:gd name="T78" fmla="*/ 31 w 55"/>
                  <a:gd name="T79" fmla="*/ 75 h 120"/>
                  <a:gd name="T80" fmla="*/ 24 w 55"/>
                  <a:gd name="T81" fmla="*/ 7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5" h="120">
                    <a:moveTo>
                      <a:pt x="11" y="89"/>
                    </a:moveTo>
                    <a:cubicBezTo>
                      <a:pt x="10" y="93"/>
                      <a:pt x="10" y="96"/>
                      <a:pt x="10" y="100"/>
                    </a:cubicBezTo>
                    <a:cubicBezTo>
                      <a:pt x="9" y="102"/>
                      <a:pt x="9" y="104"/>
                      <a:pt x="6" y="104"/>
                    </a:cubicBezTo>
                    <a:cubicBezTo>
                      <a:pt x="3" y="104"/>
                      <a:pt x="0" y="103"/>
                      <a:pt x="1" y="99"/>
                    </a:cubicBezTo>
                    <a:cubicBezTo>
                      <a:pt x="2" y="94"/>
                      <a:pt x="2" y="89"/>
                      <a:pt x="3" y="84"/>
                    </a:cubicBezTo>
                    <a:cubicBezTo>
                      <a:pt x="7" y="68"/>
                      <a:pt x="10" y="53"/>
                      <a:pt x="14" y="37"/>
                    </a:cubicBezTo>
                    <a:cubicBezTo>
                      <a:pt x="16" y="29"/>
                      <a:pt x="19" y="20"/>
                      <a:pt x="22" y="11"/>
                    </a:cubicBezTo>
                    <a:cubicBezTo>
                      <a:pt x="26" y="13"/>
                      <a:pt x="27" y="15"/>
                      <a:pt x="26" y="19"/>
                    </a:cubicBezTo>
                    <a:cubicBezTo>
                      <a:pt x="24" y="25"/>
                      <a:pt x="22" y="32"/>
                      <a:pt x="20" y="40"/>
                    </a:cubicBezTo>
                    <a:cubicBezTo>
                      <a:pt x="23" y="37"/>
                      <a:pt x="25" y="36"/>
                      <a:pt x="27" y="35"/>
                    </a:cubicBezTo>
                    <a:cubicBezTo>
                      <a:pt x="30" y="33"/>
                      <a:pt x="34" y="32"/>
                      <a:pt x="35" y="30"/>
                    </a:cubicBezTo>
                    <a:cubicBezTo>
                      <a:pt x="36" y="23"/>
                      <a:pt x="37" y="16"/>
                      <a:pt x="33" y="9"/>
                    </a:cubicBezTo>
                    <a:cubicBezTo>
                      <a:pt x="33" y="8"/>
                      <a:pt x="30" y="7"/>
                      <a:pt x="28" y="8"/>
                    </a:cubicBezTo>
                    <a:cubicBezTo>
                      <a:pt x="25" y="9"/>
                      <a:pt x="22" y="11"/>
                      <a:pt x="19" y="12"/>
                    </a:cubicBezTo>
                    <a:cubicBezTo>
                      <a:pt x="17" y="13"/>
                      <a:pt x="15" y="15"/>
                      <a:pt x="12" y="15"/>
                    </a:cubicBezTo>
                    <a:cubicBezTo>
                      <a:pt x="11" y="15"/>
                      <a:pt x="9" y="13"/>
                      <a:pt x="9" y="11"/>
                    </a:cubicBezTo>
                    <a:cubicBezTo>
                      <a:pt x="8" y="11"/>
                      <a:pt x="10" y="9"/>
                      <a:pt x="11" y="8"/>
                    </a:cubicBezTo>
                    <a:cubicBezTo>
                      <a:pt x="17" y="4"/>
                      <a:pt x="23" y="0"/>
                      <a:pt x="31" y="0"/>
                    </a:cubicBezTo>
                    <a:cubicBezTo>
                      <a:pt x="41" y="1"/>
                      <a:pt x="46" y="5"/>
                      <a:pt x="45" y="15"/>
                    </a:cubicBezTo>
                    <a:cubicBezTo>
                      <a:pt x="45" y="25"/>
                      <a:pt x="45" y="36"/>
                      <a:pt x="44" y="46"/>
                    </a:cubicBezTo>
                    <a:cubicBezTo>
                      <a:pt x="44" y="50"/>
                      <a:pt x="45" y="52"/>
                      <a:pt x="48" y="54"/>
                    </a:cubicBezTo>
                    <a:cubicBezTo>
                      <a:pt x="55" y="60"/>
                      <a:pt x="55" y="66"/>
                      <a:pt x="48" y="71"/>
                    </a:cubicBezTo>
                    <a:cubicBezTo>
                      <a:pt x="45" y="72"/>
                      <a:pt x="44" y="74"/>
                      <a:pt x="44" y="77"/>
                    </a:cubicBezTo>
                    <a:cubicBezTo>
                      <a:pt x="45" y="88"/>
                      <a:pt x="44" y="99"/>
                      <a:pt x="44" y="110"/>
                    </a:cubicBezTo>
                    <a:cubicBezTo>
                      <a:pt x="44" y="112"/>
                      <a:pt x="45" y="113"/>
                      <a:pt x="44" y="114"/>
                    </a:cubicBezTo>
                    <a:cubicBezTo>
                      <a:pt x="43" y="116"/>
                      <a:pt x="42" y="120"/>
                      <a:pt x="41" y="120"/>
                    </a:cubicBezTo>
                    <a:cubicBezTo>
                      <a:pt x="38" y="120"/>
                      <a:pt x="34" y="120"/>
                      <a:pt x="32" y="118"/>
                    </a:cubicBezTo>
                    <a:cubicBezTo>
                      <a:pt x="25" y="109"/>
                      <a:pt x="19" y="100"/>
                      <a:pt x="13" y="91"/>
                    </a:cubicBezTo>
                    <a:cubicBezTo>
                      <a:pt x="12" y="90"/>
                      <a:pt x="12" y="90"/>
                      <a:pt x="12" y="89"/>
                    </a:cubicBezTo>
                    <a:cubicBezTo>
                      <a:pt x="11" y="89"/>
                      <a:pt x="11" y="89"/>
                      <a:pt x="11" y="89"/>
                    </a:cubicBezTo>
                    <a:close/>
                    <a:moveTo>
                      <a:pt x="24" y="76"/>
                    </a:moveTo>
                    <a:cubicBezTo>
                      <a:pt x="23" y="75"/>
                      <a:pt x="23" y="75"/>
                      <a:pt x="23" y="74"/>
                    </a:cubicBezTo>
                    <a:cubicBezTo>
                      <a:pt x="24" y="73"/>
                      <a:pt x="26" y="72"/>
                      <a:pt x="27" y="71"/>
                    </a:cubicBezTo>
                    <a:cubicBezTo>
                      <a:pt x="29" y="70"/>
                      <a:pt x="31" y="69"/>
                      <a:pt x="33" y="67"/>
                    </a:cubicBezTo>
                    <a:cubicBezTo>
                      <a:pt x="35" y="66"/>
                      <a:pt x="35" y="63"/>
                      <a:pt x="32" y="63"/>
                    </a:cubicBezTo>
                    <a:cubicBezTo>
                      <a:pt x="27" y="61"/>
                      <a:pt x="24" y="58"/>
                      <a:pt x="22" y="52"/>
                    </a:cubicBezTo>
                    <a:cubicBezTo>
                      <a:pt x="17" y="65"/>
                      <a:pt x="13" y="77"/>
                      <a:pt x="18" y="89"/>
                    </a:cubicBezTo>
                    <a:cubicBezTo>
                      <a:pt x="21" y="97"/>
                      <a:pt x="27" y="101"/>
                      <a:pt x="33" y="107"/>
                    </a:cubicBezTo>
                    <a:cubicBezTo>
                      <a:pt x="34" y="97"/>
                      <a:pt x="34" y="87"/>
                      <a:pt x="35" y="77"/>
                    </a:cubicBezTo>
                    <a:cubicBezTo>
                      <a:pt x="35" y="77"/>
                      <a:pt x="32" y="75"/>
                      <a:pt x="31" y="75"/>
                    </a:cubicBezTo>
                    <a:cubicBezTo>
                      <a:pt x="29" y="75"/>
                      <a:pt x="26" y="76"/>
                      <a:pt x="24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BEF78B0-828C-4BA1-A05A-FB700E772A2D}"/>
                </a:ext>
              </a:extLst>
            </p:cNvPr>
            <p:cNvGrpSpPr/>
            <p:nvPr/>
          </p:nvGrpSpPr>
          <p:grpSpPr>
            <a:xfrm>
              <a:off x="6738929" y="2270918"/>
              <a:ext cx="549275" cy="693738"/>
              <a:chOff x="6108700" y="2066926"/>
              <a:chExt cx="549275" cy="693738"/>
            </a:xfrm>
            <a:grpFill/>
          </p:grpSpPr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C835A908-21EB-4892-91D0-3011342C73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8700" y="2066926"/>
                <a:ext cx="549275" cy="655638"/>
              </a:xfrm>
              <a:custGeom>
                <a:avLst/>
                <a:gdLst>
                  <a:gd name="T0" fmla="*/ 54 w 128"/>
                  <a:gd name="T1" fmla="*/ 76 h 154"/>
                  <a:gd name="T2" fmla="*/ 66 w 128"/>
                  <a:gd name="T3" fmla="*/ 53 h 154"/>
                  <a:gd name="T4" fmla="*/ 49 w 128"/>
                  <a:gd name="T5" fmla="*/ 47 h 154"/>
                  <a:gd name="T6" fmla="*/ 64 w 128"/>
                  <a:gd name="T7" fmla="*/ 44 h 154"/>
                  <a:gd name="T8" fmla="*/ 83 w 128"/>
                  <a:gd name="T9" fmla="*/ 6 h 154"/>
                  <a:gd name="T10" fmla="*/ 91 w 128"/>
                  <a:gd name="T11" fmla="*/ 11 h 154"/>
                  <a:gd name="T12" fmla="*/ 96 w 128"/>
                  <a:gd name="T13" fmla="*/ 36 h 154"/>
                  <a:gd name="T14" fmla="*/ 106 w 128"/>
                  <a:gd name="T15" fmla="*/ 41 h 154"/>
                  <a:gd name="T16" fmla="*/ 82 w 128"/>
                  <a:gd name="T17" fmla="*/ 50 h 154"/>
                  <a:gd name="T18" fmla="*/ 71 w 128"/>
                  <a:gd name="T19" fmla="*/ 65 h 154"/>
                  <a:gd name="T20" fmla="*/ 110 w 128"/>
                  <a:gd name="T21" fmla="*/ 74 h 154"/>
                  <a:gd name="T22" fmla="*/ 101 w 128"/>
                  <a:gd name="T23" fmla="*/ 87 h 154"/>
                  <a:gd name="T24" fmla="*/ 111 w 128"/>
                  <a:gd name="T25" fmla="*/ 98 h 154"/>
                  <a:gd name="T26" fmla="*/ 92 w 128"/>
                  <a:gd name="T27" fmla="*/ 104 h 154"/>
                  <a:gd name="T28" fmla="*/ 86 w 128"/>
                  <a:gd name="T29" fmla="*/ 116 h 154"/>
                  <a:gd name="T30" fmla="*/ 124 w 128"/>
                  <a:gd name="T31" fmla="*/ 112 h 154"/>
                  <a:gd name="T32" fmla="*/ 120 w 128"/>
                  <a:gd name="T33" fmla="*/ 122 h 154"/>
                  <a:gd name="T34" fmla="*/ 111 w 128"/>
                  <a:gd name="T35" fmla="*/ 144 h 154"/>
                  <a:gd name="T36" fmla="*/ 105 w 128"/>
                  <a:gd name="T37" fmla="*/ 153 h 154"/>
                  <a:gd name="T38" fmla="*/ 55 w 128"/>
                  <a:gd name="T39" fmla="*/ 129 h 154"/>
                  <a:gd name="T40" fmla="*/ 53 w 128"/>
                  <a:gd name="T41" fmla="*/ 121 h 154"/>
                  <a:gd name="T42" fmla="*/ 61 w 128"/>
                  <a:gd name="T43" fmla="*/ 125 h 154"/>
                  <a:gd name="T44" fmla="*/ 94 w 128"/>
                  <a:gd name="T45" fmla="*/ 140 h 154"/>
                  <a:gd name="T46" fmla="*/ 85 w 128"/>
                  <a:gd name="T47" fmla="*/ 127 h 154"/>
                  <a:gd name="T48" fmla="*/ 71 w 128"/>
                  <a:gd name="T49" fmla="*/ 108 h 154"/>
                  <a:gd name="T50" fmla="*/ 52 w 128"/>
                  <a:gd name="T51" fmla="*/ 113 h 154"/>
                  <a:gd name="T52" fmla="*/ 38 w 128"/>
                  <a:gd name="T53" fmla="*/ 97 h 154"/>
                  <a:gd name="T54" fmla="*/ 51 w 128"/>
                  <a:gd name="T55" fmla="*/ 97 h 154"/>
                  <a:gd name="T56" fmla="*/ 34 w 128"/>
                  <a:gd name="T57" fmla="*/ 93 h 154"/>
                  <a:gd name="T58" fmla="*/ 35 w 128"/>
                  <a:gd name="T59" fmla="*/ 105 h 154"/>
                  <a:gd name="T60" fmla="*/ 26 w 128"/>
                  <a:gd name="T61" fmla="*/ 154 h 154"/>
                  <a:gd name="T62" fmla="*/ 20 w 128"/>
                  <a:gd name="T63" fmla="*/ 118 h 154"/>
                  <a:gd name="T64" fmla="*/ 0 w 128"/>
                  <a:gd name="T65" fmla="*/ 103 h 154"/>
                  <a:gd name="T66" fmla="*/ 19 w 128"/>
                  <a:gd name="T67" fmla="*/ 72 h 154"/>
                  <a:gd name="T68" fmla="*/ 25 w 128"/>
                  <a:gd name="T69" fmla="*/ 51 h 154"/>
                  <a:gd name="T70" fmla="*/ 39 w 128"/>
                  <a:gd name="T71" fmla="*/ 14 h 154"/>
                  <a:gd name="T72" fmla="*/ 51 w 128"/>
                  <a:gd name="T73" fmla="*/ 24 h 154"/>
                  <a:gd name="T74" fmla="*/ 39 w 128"/>
                  <a:gd name="T75" fmla="*/ 44 h 154"/>
                  <a:gd name="T76" fmla="*/ 48 w 128"/>
                  <a:gd name="T77" fmla="*/ 73 h 154"/>
                  <a:gd name="T78" fmla="*/ 81 w 128"/>
                  <a:gd name="T79" fmla="*/ 90 h 154"/>
                  <a:gd name="T80" fmla="*/ 92 w 128"/>
                  <a:gd name="T81" fmla="*/ 71 h 154"/>
                  <a:gd name="T82" fmla="*/ 81 w 128"/>
                  <a:gd name="T83" fmla="*/ 80 h 154"/>
                  <a:gd name="T84" fmla="*/ 76 w 128"/>
                  <a:gd name="T85" fmla="*/ 73 h 154"/>
                  <a:gd name="T86" fmla="*/ 67 w 128"/>
                  <a:gd name="T87" fmla="*/ 79 h 154"/>
                  <a:gd name="T88" fmla="*/ 76 w 128"/>
                  <a:gd name="T89" fmla="*/ 73 h 154"/>
                  <a:gd name="T90" fmla="*/ 56 w 128"/>
                  <a:gd name="T91" fmla="*/ 88 h 154"/>
                  <a:gd name="T92" fmla="*/ 63 w 128"/>
                  <a:gd name="T93" fmla="*/ 81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8" h="154">
                    <a:moveTo>
                      <a:pt x="48" y="73"/>
                    </a:moveTo>
                    <a:cubicBezTo>
                      <a:pt x="50" y="74"/>
                      <a:pt x="52" y="75"/>
                      <a:pt x="54" y="76"/>
                    </a:cubicBezTo>
                    <a:cubicBezTo>
                      <a:pt x="57" y="74"/>
                      <a:pt x="60" y="72"/>
                      <a:pt x="63" y="70"/>
                    </a:cubicBezTo>
                    <a:cubicBezTo>
                      <a:pt x="58" y="63"/>
                      <a:pt x="65" y="59"/>
                      <a:pt x="66" y="53"/>
                    </a:cubicBezTo>
                    <a:cubicBezTo>
                      <a:pt x="63" y="53"/>
                      <a:pt x="59" y="53"/>
                      <a:pt x="56" y="52"/>
                    </a:cubicBezTo>
                    <a:cubicBezTo>
                      <a:pt x="54" y="51"/>
                      <a:pt x="51" y="49"/>
                      <a:pt x="49" y="47"/>
                    </a:cubicBezTo>
                    <a:cubicBezTo>
                      <a:pt x="49" y="46"/>
                      <a:pt x="50" y="46"/>
                      <a:pt x="50" y="46"/>
                    </a:cubicBezTo>
                    <a:cubicBezTo>
                      <a:pt x="55" y="45"/>
                      <a:pt x="59" y="45"/>
                      <a:pt x="64" y="44"/>
                    </a:cubicBezTo>
                    <a:cubicBezTo>
                      <a:pt x="68" y="44"/>
                      <a:pt x="70" y="42"/>
                      <a:pt x="71" y="38"/>
                    </a:cubicBezTo>
                    <a:cubicBezTo>
                      <a:pt x="75" y="27"/>
                      <a:pt x="79" y="16"/>
                      <a:pt x="83" y="6"/>
                    </a:cubicBezTo>
                    <a:cubicBezTo>
                      <a:pt x="84" y="3"/>
                      <a:pt x="84" y="0"/>
                      <a:pt x="88" y="2"/>
                    </a:cubicBezTo>
                    <a:cubicBezTo>
                      <a:pt x="92" y="4"/>
                      <a:pt x="94" y="9"/>
                      <a:pt x="91" y="11"/>
                    </a:cubicBezTo>
                    <a:cubicBezTo>
                      <a:pt x="83" y="19"/>
                      <a:pt x="83" y="30"/>
                      <a:pt x="80" y="41"/>
                    </a:cubicBezTo>
                    <a:cubicBezTo>
                      <a:pt x="85" y="39"/>
                      <a:pt x="91" y="37"/>
                      <a:pt x="96" y="36"/>
                    </a:cubicBezTo>
                    <a:cubicBezTo>
                      <a:pt x="98" y="35"/>
                      <a:pt x="101" y="35"/>
                      <a:pt x="102" y="36"/>
                    </a:cubicBezTo>
                    <a:cubicBezTo>
                      <a:pt x="104" y="37"/>
                      <a:pt x="106" y="39"/>
                      <a:pt x="106" y="41"/>
                    </a:cubicBezTo>
                    <a:cubicBezTo>
                      <a:pt x="106" y="42"/>
                      <a:pt x="105" y="44"/>
                      <a:pt x="103" y="44"/>
                    </a:cubicBezTo>
                    <a:cubicBezTo>
                      <a:pt x="96" y="46"/>
                      <a:pt x="89" y="48"/>
                      <a:pt x="82" y="50"/>
                    </a:cubicBezTo>
                    <a:cubicBezTo>
                      <a:pt x="78" y="50"/>
                      <a:pt x="77" y="51"/>
                      <a:pt x="76" y="54"/>
                    </a:cubicBezTo>
                    <a:cubicBezTo>
                      <a:pt x="74" y="58"/>
                      <a:pt x="73" y="61"/>
                      <a:pt x="71" y="65"/>
                    </a:cubicBezTo>
                    <a:cubicBezTo>
                      <a:pt x="82" y="63"/>
                      <a:pt x="92" y="62"/>
                      <a:pt x="102" y="66"/>
                    </a:cubicBezTo>
                    <a:cubicBezTo>
                      <a:pt x="106" y="67"/>
                      <a:pt x="110" y="69"/>
                      <a:pt x="110" y="74"/>
                    </a:cubicBezTo>
                    <a:cubicBezTo>
                      <a:pt x="111" y="79"/>
                      <a:pt x="109" y="83"/>
                      <a:pt x="104" y="85"/>
                    </a:cubicBezTo>
                    <a:cubicBezTo>
                      <a:pt x="103" y="85"/>
                      <a:pt x="102" y="86"/>
                      <a:pt x="101" y="87"/>
                    </a:cubicBezTo>
                    <a:cubicBezTo>
                      <a:pt x="103" y="88"/>
                      <a:pt x="105" y="88"/>
                      <a:pt x="106" y="89"/>
                    </a:cubicBezTo>
                    <a:cubicBezTo>
                      <a:pt x="110" y="91"/>
                      <a:pt x="112" y="94"/>
                      <a:pt x="111" y="98"/>
                    </a:cubicBezTo>
                    <a:cubicBezTo>
                      <a:pt x="110" y="102"/>
                      <a:pt x="107" y="103"/>
                      <a:pt x="104" y="103"/>
                    </a:cubicBezTo>
                    <a:cubicBezTo>
                      <a:pt x="100" y="103"/>
                      <a:pt x="96" y="104"/>
                      <a:pt x="92" y="104"/>
                    </a:cubicBezTo>
                    <a:cubicBezTo>
                      <a:pt x="86" y="105"/>
                      <a:pt x="81" y="111"/>
                      <a:pt x="82" y="117"/>
                    </a:cubicBezTo>
                    <a:cubicBezTo>
                      <a:pt x="83" y="117"/>
                      <a:pt x="85" y="117"/>
                      <a:pt x="86" y="116"/>
                    </a:cubicBezTo>
                    <a:cubicBezTo>
                      <a:pt x="95" y="111"/>
                      <a:pt x="104" y="109"/>
                      <a:pt x="114" y="109"/>
                    </a:cubicBezTo>
                    <a:cubicBezTo>
                      <a:pt x="118" y="110"/>
                      <a:pt x="121" y="111"/>
                      <a:pt x="124" y="112"/>
                    </a:cubicBezTo>
                    <a:cubicBezTo>
                      <a:pt x="128" y="114"/>
                      <a:pt x="128" y="117"/>
                      <a:pt x="126" y="120"/>
                    </a:cubicBezTo>
                    <a:cubicBezTo>
                      <a:pt x="125" y="123"/>
                      <a:pt x="122" y="123"/>
                      <a:pt x="120" y="122"/>
                    </a:cubicBezTo>
                    <a:cubicBezTo>
                      <a:pt x="111" y="118"/>
                      <a:pt x="104" y="120"/>
                      <a:pt x="97" y="123"/>
                    </a:cubicBezTo>
                    <a:cubicBezTo>
                      <a:pt x="101" y="130"/>
                      <a:pt x="106" y="137"/>
                      <a:pt x="111" y="144"/>
                    </a:cubicBezTo>
                    <a:cubicBezTo>
                      <a:pt x="112" y="146"/>
                      <a:pt x="112" y="150"/>
                      <a:pt x="111" y="152"/>
                    </a:cubicBezTo>
                    <a:cubicBezTo>
                      <a:pt x="111" y="153"/>
                      <a:pt x="107" y="153"/>
                      <a:pt x="105" y="153"/>
                    </a:cubicBezTo>
                    <a:cubicBezTo>
                      <a:pt x="91" y="150"/>
                      <a:pt x="77" y="146"/>
                      <a:pt x="66" y="138"/>
                    </a:cubicBezTo>
                    <a:cubicBezTo>
                      <a:pt x="62" y="135"/>
                      <a:pt x="59" y="132"/>
                      <a:pt x="55" y="129"/>
                    </a:cubicBezTo>
                    <a:cubicBezTo>
                      <a:pt x="54" y="128"/>
                      <a:pt x="53" y="127"/>
                      <a:pt x="53" y="126"/>
                    </a:cubicBezTo>
                    <a:cubicBezTo>
                      <a:pt x="53" y="124"/>
                      <a:pt x="53" y="122"/>
                      <a:pt x="53" y="121"/>
                    </a:cubicBezTo>
                    <a:cubicBezTo>
                      <a:pt x="55" y="121"/>
                      <a:pt x="57" y="121"/>
                      <a:pt x="58" y="121"/>
                    </a:cubicBezTo>
                    <a:cubicBezTo>
                      <a:pt x="59" y="122"/>
                      <a:pt x="60" y="123"/>
                      <a:pt x="61" y="125"/>
                    </a:cubicBezTo>
                    <a:cubicBezTo>
                      <a:pt x="70" y="134"/>
                      <a:pt x="80" y="139"/>
                      <a:pt x="92" y="140"/>
                    </a:cubicBezTo>
                    <a:cubicBezTo>
                      <a:pt x="93" y="140"/>
                      <a:pt x="93" y="140"/>
                      <a:pt x="94" y="140"/>
                    </a:cubicBezTo>
                    <a:cubicBezTo>
                      <a:pt x="92" y="136"/>
                      <a:pt x="90" y="132"/>
                      <a:pt x="88" y="128"/>
                    </a:cubicBezTo>
                    <a:cubicBezTo>
                      <a:pt x="88" y="128"/>
                      <a:pt x="86" y="127"/>
                      <a:pt x="85" y="127"/>
                    </a:cubicBezTo>
                    <a:cubicBezTo>
                      <a:pt x="71" y="126"/>
                      <a:pt x="70" y="124"/>
                      <a:pt x="71" y="111"/>
                    </a:cubicBezTo>
                    <a:cubicBezTo>
                      <a:pt x="71" y="110"/>
                      <a:pt x="71" y="109"/>
                      <a:pt x="71" y="108"/>
                    </a:cubicBezTo>
                    <a:cubicBezTo>
                      <a:pt x="68" y="109"/>
                      <a:pt x="65" y="109"/>
                      <a:pt x="62" y="110"/>
                    </a:cubicBezTo>
                    <a:cubicBezTo>
                      <a:pt x="59" y="111"/>
                      <a:pt x="55" y="112"/>
                      <a:pt x="52" y="113"/>
                    </a:cubicBezTo>
                    <a:cubicBezTo>
                      <a:pt x="48" y="114"/>
                      <a:pt x="44" y="115"/>
                      <a:pt x="41" y="111"/>
                    </a:cubicBezTo>
                    <a:cubicBezTo>
                      <a:pt x="37" y="107"/>
                      <a:pt x="37" y="102"/>
                      <a:pt x="38" y="97"/>
                    </a:cubicBezTo>
                    <a:cubicBezTo>
                      <a:pt x="38" y="96"/>
                      <a:pt x="40" y="96"/>
                      <a:pt x="42" y="96"/>
                    </a:cubicBezTo>
                    <a:cubicBezTo>
                      <a:pt x="45" y="96"/>
                      <a:pt x="48" y="96"/>
                      <a:pt x="51" y="97"/>
                    </a:cubicBezTo>
                    <a:cubicBezTo>
                      <a:pt x="48" y="90"/>
                      <a:pt x="46" y="84"/>
                      <a:pt x="43" y="78"/>
                    </a:cubicBezTo>
                    <a:cubicBezTo>
                      <a:pt x="40" y="83"/>
                      <a:pt x="37" y="88"/>
                      <a:pt x="34" y="93"/>
                    </a:cubicBezTo>
                    <a:cubicBezTo>
                      <a:pt x="33" y="94"/>
                      <a:pt x="33" y="96"/>
                      <a:pt x="34" y="98"/>
                    </a:cubicBezTo>
                    <a:cubicBezTo>
                      <a:pt x="34" y="100"/>
                      <a:pt x="35" y="103"/>
                      <a:pt x="35" y="105"/>
                    </a:cubicBezTo>
                    <a:cubicBezTo>
                      <a:pt x="32" y="121"/>
                      <a:pt x="29" y="136"/>
                      <a:pt x="27" y="151"/>
                    </a:cubicBezTo>
                    <a:cubicBezTo>
                      <a:pt x="26" y="152"/>
                      <a:pt x="26" y="153"/>
                      <a:pt x="26" y="154"/>
                    </a:cubicBezTo>
                    <a:cubicBezTo>
                      <a:pt x="17" y="153"/>
                      <a:pt x="14" y="149"/>
                      <a:pt x="15" y="141"/>
                    </a:cubicBezTo>
                    <a:cubicBezTo>
                      <a:pt x="17" y="134"/>
                      <a:pt x="18" y="126"/>
                      <a:pt x="20" y="118"/>
                    </a:cubicBezTo>
                    <a:cubicBezTo>
                      <a:pt x="15" y="123"/>
                      <a:pt x="12" y="122"/>
                      <a:pt x="7" y="118"/>
                    </a:cubicBezTo>
                    <a:cubicBezTo>
                      <a:pt x="3" y="114"/>
                      <a:pt x="0" y="109"/>
                      <a:pt x="0" y="103"/>
                    </a:cubicBezTo>
                    <a:cubicBezTo>
                      <a:pt x="0" y="102"/>
                      <a:pt x="1" y="101"/>
                      <a:pt x="1" y="100"/>
                    </a:cubicBezTo>
                    <a:cubicBezTo>
                      <a:pt x="7" y="91"/>
                      <a:pt x="14" y="82"/>
                      <a:pt x="19" y="72"/>
                    </a:cubicBezTo>
                    <a:cubicBezTo>
                      <a:pt x="22" y="67"/>
                      <a:pt x="24" y="61"/>
                      <a:pt x="26" y="55"/>
                    </a:cubicBezTo>
                    <a:cubicBezTo>
                      <a:pt x="27" y="54"/>
                      <a:pt x="25" y="53"/>
                      <a:pt x="25" y="51"/>
                    </a:cubicBezTo>
                    <a:cubicBezTo>
                      <a:pt x="18" y="43"/>
                      <a:pt x="18" y="39"/>
                      <a:pt x="23" y="30"/>
                    </a:cubicBezTo>
                    <a:cubicBezTo>
                      <a:pt x="27" y="23"/>
                      <a:pt x="32" y="17"/>
                      <a:pt x="39" y="14"/>
                    </a:cubicBezTo>
                    <a:cubicBezTo>
                      <a:pt x="45" y="11"/>
                      <a:pt x="50" y="12"/>
                      <a:pt x="53" y="16"/>
                    </a:cubicBezTo>
                    <a:cubicBezTo>
                      <a:pt x="56" y="20"/>
                      <a:pt x="56" y="22"/>
                      <a:pt x="51" y="24"/>
                    </a:cubicBezTo>
                    <a:cubicBezTo>
                      <a:pt x="44" y="26"/>
                      <a:pt x="41" y="31"/>
                      <a:pt x="37" y="36"/>
                    </a:cubicBezTo>
                    <a:cubicBezTo>
                      <a:pt x="36" y="39"/>
                      <a:pt x="36" y="42"/>
                      <a:pt x="39" y="44"/>
                    </a:cubicBezTo>
                    <a:cubicBezTo>
                      <a:pt x="41" y="45"/>
                      <a:pt x="42" y="47"/>
                      <a:pt x="43" y="48"/>
                    </a:cubicBezTo>
                    <a:cubicBezTo>
                      <a:pt x="52" y="58"/>
                      <a:pt x="54" y="62"/>
                      <a:pt x="48" y="73"/>
                    </a:cubicBezTo>
                    <a:close/>
                    <a:moveTo>
                      <a:pt x="79" y="89"/>
                    </a:moveTo>
                    <a:cubicBezTo>
                      <a:pt x="80" y="89"/>
                      <a:pt x="80" y="90"/>
                      <a:pt x="81" y="90"/>
                    </a:cubicBezTo>
                    <a:cubicBezTo>
                      <a:pt x="85" y="86"/>
                      <a:pt x="90" y="81"/>
                      <a:pt x="95" y="76"/>
                    </a:cubicBezTo>
                    <a:cubicBezTo>
                      <a:pt x="97" y="73"/>
                      <a:pt x="95" y="71"/>
                      <a:pt x="92" y="71"/>
                    </a:cubicBezTo>
                    <a:cubicBezTo>
                      <a:pt x="88" y="71"/>
                      <a:pt x="85" y="71"/>
                      <a:pt x="81" y="71"/>
                    </a:cubicBezTo>
                    <a:cubicBezTo>
                      <a:pt x="81" y="75"/>
                      <a:pt x="81" y="77"/>
                      <a:pt x="81" y="80"/>
                    </a:cubicBezTo>
                    <a:cubicBezTo>
                      <a:pt x="81" y="83"/>
                      <a:pt x="80" y="86"/>
                      <a:pt x="79" y="89"/>
                    </a:cubicBezTo>
                    <a:close/>
                    <a:moveTo>
                      <a:pt x="76" y="73"/>
                    </a:moveTo>
                    <a:cubicBezTo>
                      <a:pt x="73" y="74"/>
                      <a:pt x="71" y="75"/>
                      <a:pt x="69" y="77"/>
                    </a:cubicBezTo>
                    <a:cubicBezTo>
                      <a:pt x="68" y="77"/>
                      <a:pt x="67" y="78"/>
                      <a:pt x="67" y="79"/>
                    </a:cubicBezTo>
                    <a:cubicBezTo>
                      <a:pt x="67" y="84"/>
                      <a:pt x="68" y="88"/>
                      <a:pt x="68" y="92"/>
                    </a:cubicBezTo>
                    <a:cubicBezTo>
                      <a:pt x="74" y="91"/>
                      <a:pt x="77" y="83"/>
                      <a:pt x="76" y="73"/>
                    </a:cubicBezTo>
                    <a:close/>
                    <a:moveTo>
                      <a:pt x="63" y="81"/>
                    </a:moveTo>
                    <a:cubicBezTo>
                      <a:pt x="55" y="84"/>
                      <a:pt x="54" y="85"/>
                      <a:pt x="56" y="88"/>
                    </a:cubicBezTo>
                    <a:cubicBezTo>
                      <a:pt x="58" y="94"/>
                      <a:pt x="60" y="95"/>
                      <a:pt x="65" y="93"/>
                    </a:cubicBezTo>
                    <a:cubicBezTo>
                      <a:pt x="64" y="89"/>
                      <a:pt x="63" y="85"/>
                      <a:pt x="63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0EA51A8C-DD48-48A4-AD6A-4A1EA1507AF7}"/>
                  </a:ext>
                </a:extLst>
              </p:cNvPr>
              <p:cNvSpPr/>
              <p:nvPr/>
            </p:nvSpPr>
            <p:spPr bwMode="auto">
              <a:xfrm>
                <a:off x="6259513" y="2578101"/>
                <a:ext cx="68263" cy="182563"/>
              </a:xfrm>
              <a:custGeom>
                <a:avLst/>
                <a:gdLst>
                  <a:gd name="T0" fmla="*/ 9 w 16"/>
                  <a:gd name="T1" fmla="*/ 0 h 43"/>
                  <a:gd name="T2" fmla="*/ 15 w 16"/>
                  <a:gd name="T3" fmla="*/ 11 h 43"/>
                  <a:gd name="T4" fmla="*/ 9 w 16"/>
                  <a:gd name="T5" fmla="*/ 43 h 43"/>
                  <a:gd name="T6" fmla="*/ 2 w 16"/>
                  <a:gd name="T7" fmla="*/ 39 h 43"/>
                  <a:gd name="T8" fmla="*/ 0 w 16"/>
                  <a:gd name="T9" fmla="*/ 35 h 43"/>
                  <a:gd name="T10" fmla="*/ 9 w 16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43">
                    <a:moveTo>
                      <a:pt x="9" y="0"/>
                    </a:moveTo>
                    <a:cubicBezTo>
                      <a:pt x="15" y="3"/>
                      <a:pt x="16" y="6"/>
                      <a:pt x="15" y="11"/>
                    </a:cubicBezTo>
                    <a:cubicBezTo>
                      <a:pt x="12" y="21"/>
                      <a:pt x="11" y="32"/>
                      <a:pt x="9" y="43"/>
                    </a:cubicBezTo>
                    <a:cubicBezTo>
                      <a:pt x="6" y="41"/>
                      <a:pt x="4" y="40"/>
                      <a:pt x="2" y="39"/>
                    </a:cubicBezTo>
                    <a:cubicBezTo>
                      <a:pt x="1" y="38"/>
                      <a:pt x="0" y="37"/>
                      <a:pt x="0" y="35"/>
                    </a:cubicBezTo>
                    <a:cubicBezTo>
                      <a:pt x="3" y="24"/>
                      <a:pt x="6" y="12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DFF4AB-7A20-494F-BF6D-E09FB32DBBD7}"/>
                </a:ext>
              </a:extLst>
            </p:cNvPr>
            <p:cNvGrpSpPr/>
            <p:nvPr/>
          </p:nvGrpSpPr>
          <p:grpSpPr>
            <a:xfrm>
              <a:off x="7532962" y="2451100"/>
              <a:ext cx="368300" cy="317500"/>
              <a:chOff x="6186488" y="2930526"/>
              <a:chExt cx="368300" cy="317500"/>
            </a:xfrm>
            <a:grpFill/>
          </p:grpSpPr>
          <p:sp>
            <p:nvSpPr>
              <p:cNvPr id="27" name="Freeform 18">
                <a:extLst>
                  <a:ext uri="{FF2B5EF4-FFF2-40B4-BE49-F238E27FC236}">
                    <a16:creationId xmlns:a16="http://schemas.microsoft.com/office/drawing/2014/main" id="{54B20A84-F5B0-4340-9FBE-CF40DAE2A3E7}"/>
                  </a:ext>
                </a:extLst>
              </p:cNvPr>
              <p:cNvSpPr/>
              <p:nvPr/>
            </p:nvSpPr>
            <p:spPr bwMode="auto">
              <a:xfrm>
                <a:off x="6310313" y="2930526"/>
                <a:ext cx="244475" cy="317500"/>
              </a:xfrm>
              <a:custGeom>
                <a:avLst/>
                <a:gdLst>
                  <a:gd name="T0" fmla="*/ 49 w 57"/>
                  <a:gd name="T1" fmla="*/ 74 h 75"/>
                  <a:gd name="T2" fmla="*/ 40 w 57"/>
                  <a:gd name="T3" fmla="*/ 67 h 75"/>
                  <a:gd name="T4" fmla="*/ 33 w 57"/>
                  <a:gd name="T5" fmla="*/ 48 h 75"/>
                  <a:gd name="T6" fmla="*/ 27 w 57"/>
                  <a:gd name="T7" fmla="*/ 46 h 75"/>
                  <a:gd name="T8" fmla="*/ 11 w 57"/>
                  <a:gd name="T9" fmla="*/ 60 h 75"/>
                  <a:gd name="T10" fmla="*/ 5 w 57"/>
                  <a:gd name="T11" fmla="*/ 60 h 75"/>
                  <a:gd name="T12" fmla="*/ 6 w 57"/>
                  <a:gd name="T13" fmla="*/ 46 h 75"/>
                  <a:gd name="T14" fmla="*/ 27 w 57"/>
                  <a:gd name="T15" fmla="*/ 26 h 75"/>
                  <a:gd name="T16" fmla="*/ 40 w 57"/>
                  <a:gd name="T17" fmla="*/ 10 h 75"/>
                  <a:gd name="T18" fmla="*/ 41 w 57"/>
                  <a:gd name="T19" fmla="*/ 6 h 75"/>
                  <a:gd name="T20" fmla="*/ 45 w 57"/>
                  <a:gd name="T21" fmla="*/ 0 h 75"/>
                  <a:gd name="T22" fmla="*/ 53 w 57"/>
                  <a:gd name="T23" fmla="*/ 3 h 75"/>
                  <a:gd name="T24" fmla="*/ 53 w 57"/>
                  <a:gd name="T25" fmla="*/ 20 h 75"/>
                  <a:gd name="T26" fmla="*/ 37 w 57"/>
                  <a:gd name="T27" fmla="*/ 38 h 75"/>
                  <a:gd name="T28" fmla="*/ 49 w 57"/>
                  <a:gd name="T29" fmla="*/ 7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75">
                    <a:moveTo>
                      <a:pt x="49" y="74"/>
                    </a:moveTo>
                    <a:cubicBezTo>
                      <a:pt x="43" y="75"/>
                      <a:pt x="41" y="72"/>
                      <a:pt x="40" y="67"/>
                    </a:cubicBezTo>
                    <a:cubicBezTo>
                      <a:pt x="38" y="61"/>
                      <a:pt x="35" y="54"/>
                      <a:pt x="33" y="48"/>
                    </a:cubicBezTo>
                    <a:cubicBezTo>
                      <a:pt x="32" y="45"/>
                      <a:pt x="30" y="44"/>
                      <a:pt x="27" y="46"/>
                    </a:cubicBezTo>
                    <a:cubicBezTo>
                      <a:pt x="22" y="51"/>
                      <a:pt x="16" y="55"/>
                      <a:pt x="11" y="60"/>
                    </a:cubicBezTo>
                    <a:cubicBezTo>
                      <a:pt x="8" y="63"/>
                      <a:pt x="7" y="62"/>
                      <a:pt x="5" y="60"/>
                    </a:cubicBezTo>
                    <a:cubicBezTo>
                      <a:pt x="0" y="54"/>
                      <a:pt x="0" y="51"/>
                      <a:pt x="6" y="46"/>
                    </a:cubicBezTo>
                    <a:cubicBezTo>
                      <a:pt x="13" y="39"/>
                      <a:pt x="20" y="33"/>
                      <a:pt x="27" y="26"/>
                    </a:cubicBezTo>
                    <a:cubicBezTo>
                      <a:pt x="32" y="21"/>
                      <a:pt x="36" y="15"/>
                      <a:pt x="40" y="10"/>
                    </a:cubicBezTo>
                    <a:cubicBezTo>
                      <a:pt x="40" y="9"/>
                      <a:pt x="41" y="7"/>
                      <a:pt x="41" y="6"/>
                    </a:cubicBezTo>
                    <a:cubicBezTo>
                      <a:pt x="40" y="3"/>
                      <a:pt x="42" y="0"/>
                      <a:pt x="45" y="0"/>
                    </a:cubicBezTo>
                    <a:cubicBezTo>
                      <a:pt x="48" y="0"/>
                      <a:pt x="51" y="1"/>
                      <a:pt x="53" y="3"/>
                    </a:cubicBezTo>
                    <a:cubicBezTo>
                      <a:pt x="57" y="6"/>
                      <a:pt x="57" y="16"/>
                      <a:pt x="53" y="20"/>
                    </a:cubicBezTo>
                    <a:cubicBezTo>
                      <a:pt x="48" y="26"/>
                      <a:pt x="42" y="32"/>
                      <a:pt x="37" y="38"/>
                    </a:cubicBezTo>
                    <a:cubicBezTo>
                      <a:pt x="44" y="49"/>
                      <a:pt x="49" y="61"/>
                      <a:pt x="49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336E03F2-DED1-468B-8E8A-811D08CD8F30}"/>
                  </a:ext>
                </a:extLst>
              </p:cNvPr>
              <p:cNvSpPr/>
              <p:nvPr/>
            </p:nvSpPr>
            <p:spPr bwMode="auto">
              <a:xfrm>
                <a:off x="6186488" y="3009901"/>
                <a:ext cx="123825" cy="234950"/>
              </a:xfrm>
              <a:custGeom>
                <a:avLst/>
                <a:gdLst>
                  <a:gd name="T0" fmla="*/ 12 w 29"/>
                  <a:gd name="T1" fmla="*/ 30 h 55"/>
                  <a:gd name="T2" fmla="*/ 20 w 29"/>
                  <a:gd name="T3" fmla="*/ 7 h 55"/>
                  <a:gd name="T4" fmla="*/ 25 w 29"/>
                  <a:gd name="T5" fmla="*/ 1 h 55"/>
                  <a:gd name="T6" fmla="*/ 26 w 29"/>
                  <a:gd name="T7" fmla="*/ 9 h 55"/>
                  <a:gd name="T8" fmla="*/ 16 w 29"/>
                  <a:gd name="T9" fmla="*/ 39 h 55"/>
                  <a:gd name="T10" fmla="*/ 13 w 29"/>
                  <a:gd name="T11" fmla="*/ 52 h 55"/>
                  <a:gd name="T12" fmla="*/ 7 w 29"/>
                  <a:gd name="T13" fmla="*/ 54 h 55"/>
                  <a:gd name="T14" fmla="*/ 2 w 29"/>
                  <a:gd name="T15" fmla="*/ 41 h 55"/>
                  <a:gd name="T16" fmla="*/ 3 w 29"/>
                  <a:gd name="T17" fmla="*/ 32 h 55"/>
                  <a:gd name="T18" fmla="*/ 2 w 29"/>
                  <a:gd name="T19" fmla="*/ 6 h 55"/>
                  <a:gd name="T20" fmla="*/ 6 w 29"/>
                  <a:gd name="T21" fmla="*/ 5 h 55"/>
                  <a:gd name="T22" fmla="*/ 10 w 29"/>
                  <a:gd name="T23" fmla="*/ 14 h 55"/>
                  <a:gd name="T24" fmla="*/ 11 w 29"/>
                  <a:gd name="T25" fmla="*/ 30 h 55"/>
                  <a:gd name="T26" fmla="*/ 12 w 29"/>
                  <a:gd name="T27" fmla="*/ 3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55">
                    <a:moveTo>
                      <a:pt x="12" y="30"/>
                    </a:moveTo>
                    <a:cubicBezTo>
                      <a:pt x="15" y="23"/>
                      <a:pt x="17" y="15"/>
                      <a:pt x="20" y="7"/>
                    </a:cubicBezTo>
                    <a:cubicBezTo>
                      <a:pt x="21" y="5"/>
                      <a:pt x="21" y="0"/>
                      <a:pt x="25" y="1"/>
                    </a:cubicBezTo>
                    <a:cubicBezTo>
                      <a:pt x="29" y="2"/>
                      <a:pt x="27" y="6"/>
                      <a:pt x="26" y="9"/>
                    </a:cubicBezTo>
                    <a:cubicBezTo>
                      <a:pt x="23" y="19"/>
                      <a:pt x="19" y="29"/>
                      <a:pt x="16" y="39"/>
                    </a:cubicBezTo>
                    <a:cubicBezTo>
                      <a:pt x="15" y="43"/>
                      <a:pt x="14" y="48"/>
                      <a:pt x="13" y="52"/>
                    </a:cubicBezTo>
                    <a:cubicBezTo>
                      <a:pt x="12" y="55"/>
                      <a:pt x="10" y="55"/>
                      <a:pt x="7" y="54"/>
                    </a:cubicBezTo>
                    <a:cubicBezTo>
                      <a:pt x="1" y="50"/>
                      <a:pt x="0" y="49"/>
                      <a:pt x="2" y="41"/>
                    </a:cubicBezTo>
                    <a:cubicBezTo>
                      <a:pt x="3" y="38"/>
                      <a:pt x="3" y="35"/>
                      <a:pt x="3" y="32"/>
                    </a:cubicBezTo>
                    <a:cubicBezTo>
                      <a:pt x="3" y="23"/>
                      <a:pt x="2" y="15"/>
                      <a:pt x="2" y="6"/>
                    </a:cubicBezTo>
                    <a:cubicBezTo>
                      <a:pt x="2" y="3"/>
                      <a:pt x="5" y="3"/>
                      <a:pt x="6" y="5"/>
                    </a:cubicBezTo>
                    <a:cubicBezTo>
                      <a:pt x="8" y="7"/>
                      <a:pt x="10" y="11"/>
                      <a:pt x="10" y="14"/>
                    </a:cubicBezTo>
                    <a:cubicBezTo>
                      <a:pt x="11" y="19"/>
                      <a:pt x="11" y="25"/>
                      <a:pt x="11" y="30"/>
                    </a:cubicBezTo>
                    <a:cubicBezTo>
                      <a:pt x="11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858880CF-62E9-44EE-A5E0-A742C4DAB29C}"/>
                  </a:ext>
                </a:extLst>
              </p:cNvPr>
              <p:cNvSpPr/>
              <p:nvPr/>
            </p:nvSpPr>
            <p:spPr bwMode="auto">
              <a:xfrm>
                <a:off x="6259513" y="2933701"/>
                <a:ext cx="114300" cy="73025"/>
              </a:xfrm>
              <a:custGeom>
                <a:avLst/>
                <a:gdLst>
                  <a:gd name="T0" fmla="*/ 27 w 27"/>
                  <a:gd name="T1" fmla="*/ 1 h 17"/>
                  <a:gd name="T2" fmla="*/ 16 w 27"/>
                  <a:gd name="T3" fmla="*/ 14 h 17"/>
                  <a:gd name="T4" fmla="*/ 5 w 27"/>
                  <a:gd name="T5" fmla="*/ 13 h 17"/>
                  <a:gd name="T6" fmla="*/ 0 w 27"/>
                  <a:gd name="T7" fmla="*/ 4 h 17"/>
                  <a:gd name="T8" fmla="*/ 9 w 27"/>
                  <a:gd name="T9" fmla="*/ 2 h 17"/>
                  <a:gd name="T10" fmla="*/ 27 w 27"/>
                  <a:gd name="T11" fmla="*/ 0 h 17"/>
                  <a:gd name="T12" fmla="*/ 27 w 27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">
                    <a:moveTo>
                      <a:pt x="27" y="1"/>
                    </a:moveTo>
                    <a:cubicBezTo>
                      <a:pt x="24" y="6"/>
                      <a:pt x="20" y="10"/>
                      <a:pt x="16" y="14"/>
                    </a:cubicBezTo>
                    <a:cubicBezTo>
                      <a:pt x="14" y="17"/>
                      <a:pt x="8" y="16"/>
                      <a:pt x="5" y="13"/>
                    </a:cubicBezTo>
                    <a:cubicBezTo>
                      <a:pt x="3" y="10"/>
                      <a:pt x="1" y="7"/>
                      <a:pt x="0" y="4"/>
                    </a:cubicBezTo>
                    <a:cubicBezTo>
                      <a:pt x="3" y="3"/>
                      <a:pt x="6" y="2"/>
                      <a:pt x="9" y="2"/>
                    </a:cubicBezTo>
                    <a:cubicBezTo>
                      <a:pt x="15" y="1"/>
                      <a:pt x="21" y="1"/>
                      <a:pt x="27" y="0"/>
                    </a:cubicBezTo>
                    <a:cubicBezTo>
                      <a:pt x="27" y="1"/>
                      <a:pt x="27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6D233F34-D83E-4081-BE29-731A9D1A4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5451" y="2270918"/>
              <a:ext cx="439964" cy="615950"/>
            </a:xfrm>
            <a:custGeom>
              <a:avLst/>
              <a:gdLst>
                <a:gd name="T0" fmla="*/ 29 w 72"/>
                <a:gd name="T1" fmla="*/ 49 h 102"/>
                <a:gd name="T2" fmla="*/ 15 w 72"/>
                <a:gd name="T3" fmla="*/ 43 h 102"/>
                <a:gd name="T4" fmla="*/ 10 w 72"/>
                <a:gd name="T5" fmla="*/ 21 h 102"/>
                <a:gd name="T6" fmla="*/ 13 w 72"/>
                <a:gd name="T7" fmla="*/ 15 h 102"/>
                <a:gd name="T8" fmla="*/ 19 w 72"/>
                <a:gd name="T9" fmla="*/ 18 h 102"/>
                <a:gd name="T10" fmla="*/ 20 w 72"/>
                <a:gd name="T11" fmla="*/ 26 h 102"/>
                <a:gd name="T12" fmla="*/ 35 w 72"/>
                <a:gd name="T13" fmla="*/ 22 h 102"/>
                <a:gd name="T14" fmla="*/ 40 w 72"/>
                <a:gd name="T15" fmla="*/ 16 h 102"/>
                <a:gd name="T16" fmla="*/ 43 w 72"/>
                <a:gd name="T17" fmla="*/ 14 h 102"/>
                <a:gd name="T18" fmla="*/ 44 w 72"/>
                <a:gd name="T19" fmla="*/ 19 h 102"/>
                <a:gd name="T20" fmla="*/ 43 w 72"/>
                <a:gd name="T21" fmla="*/ 28 h 102"/>
                <a:gd name="T22" fmla="*/ 36 w 72"/>
                <a:gd name="T23" fmla="*/ 40 h 102"/>
                <a:gd name="T24" fmla="*/ 37 w 72"/>
                <a:gd name="T25" fmla="*/ 42 h 102"/>
                <a:gd name="T26" fmla="*/ 44 w 72"/>
                <a:gd name="T27" fmla="*/ 38 h 102"/>
                <a:gd name="T28" fmla="*/ 56 w 72"/>
                <a:gd name="T29" fmla="*/ 20 h 102"/>
                <a:gd name="T30" fmla="*/ 49 w 72"/>
                <a:gd name="T31" fmla="*/ 9 h 102"/>
                <a:gd name="T32" fmla="*/ 28 w 72"/>
                <a:gd name="T33" fmla="*/ 14 h 102"/>
                <a:gd name="T34" fmla="*/ 20 w 72"/>
                <a:gd name="T35" fmla="*/ 13 h 102"/>
                <a:gd name="T36" fmla="*/ 22 w 72"/>
                <a:gd name="T37" fmla="*/ 6 h 102"/>
                <a:gd name="T38" fmla="*/ 50 w 72"/>
                <a:gd name="T39" fmla="*/ 1 h 102"/>
                <a:gd name="T40" fmla="*/ 68 w 72"/>
                <a:gd name="T41" fmla="*/ 12 h 102"/>
                <a:gd name="T42" fmla="*/ 67 w 72"/>
                <a:gd name="T43" fmla="*/ 24 h 102"/>
                <a:gd name="T44" fmla="*/ 49 w 72"/>
                <a:gd name="T45" fmla="*/ 48 h 102"/>
                <a:gd name="T46" fmla="*/ 42 w 72"/>
                <a:gd name="T47" fmla="*/ 49 h 102"/>
                <a:gd name="T48" fmla="*/ 37 w 72"/>
                <a:gd name="T49" fmla="*/ 47 h 102"/>
                <a:gd name="T50" fmla="*/ 35 w 72"/>
                <a:gd name="T51" fmla="*/ 52 h 102"/>
                <a:gd name="T52" fmla="*/ 41 w 72"/>
                <a:gd name="T53" fmla="*/ 58 h 102"/>
                <a:gd name="T54" fmla="*/ 48 w 72"/>
                <a:gd name="T55" fmla="*/ 57 h 102"/>
                <a:gd name="T56" fmla="*/ 53 w 72"/>
                <a:gd name="T57" fmla="*/ 59 h 102"/>
                <a:gd name="T58" fmla="*/ 53 w 72"/>
                <a:gd name="T59" fmla="*/ 66 h 102"/>
                <a:gd name="T60" fmla="*/ 48 w 72"/>
                <a:gd name="T61" fmla="*/ 70 h 102"/>
                <a:gd name="T62" fmla="*/ 37 w 72"/>
                <a:gd name="T63" fmla="*/ 81 h 102"/>
                <a:gd name="T64" fmla="*/ 45 w 72"/>
                <a:gd name="T65" fmla="*/ 81 h 102"/>
                <a:gd name="T66" fmla="*/ 57 w 72"/>
                <a:gd name="T67" fmla="*/ 89 h 102"/>
                <a:gd name="T68" fmla="*/ 51 w 72"/>
                <a:gd name="T69" fmla="*/ 98 h 102"/>
                <a:gd name="T70" fmla="*/ 26 w 72"/>
                <a:gd name="T71" fmla="*/ 101 h 102"/>
                <a:gd name="T72" fmla="*/ 17 w 72"/>
                <a:gd name="T73" fmla="*/ 96 h 102"/>
                <a:gd name="T74" fmla="*/ 15 w 72"/>
                <a:gd name="T75" fmla="*/ 94 h 102"/>
                <a:gd name="T76" fmla="*/ 19 w 72"/>
                <a:gd name="T77" fmla="*/ 77 h 102"/>
                <a:gd name="T78" fmla="*/ 27 w 72"/>
                <a:gd name="T79" fmla="*/ 70 h 102"/>
                <a:gd name="T80" fmla="*/ 27 w 72"/>
                <a:gd name="T81" fmla="*/ 69 h 102"/>
                <a:gd name="T82" fmla="*/ 21 w 72"/>
                <a:gd name="T83" fmla="*/ 71 h 102"/>
                <a:gd name="T84" fmla="*/ 9 w 72"/>
                <a:gd name="T85" fmla="*/ 76 h 102"/>
                <a:gd name="T86" fmla="*/ 3 w 72"/>
                <a:gd name="T87" fmla="*/ 75 h 102"/>
                <a:gd name="T88" fmla="*/ 4 w 72"/>
                <a:gd name="T89" fmla="*/ 69 h 102"/>
                <a:gd name="T90" fmla="*/ 26 w 72"/>
                <a:gd name="T91" fmla="*/ 60 h 102"/>
                <a:gd name="T92" fmla="*/ 28 w 72"/>
                <a:gd name="T93" fmla="*/ 57 h 102"/>
                <a:gd name="T94" fmla="*/ 29 w 72"/>
                <a:gd name="T95" fmla="*/ 49 h 102"/>
                <a:gd name="T96" fmla="*/ 34 w 72"/>
                <a:gd name="T97" fmla="*/ 29 h 102"/>
                <a:gd name="T98" fmla="*/ 33 w 72"/>
                <a:gd name="T99" fmla="*/ 28 h 102"/>
                <a:gd name="T100" fmla="*/ 26 w 72"/>
                <a:gd name="T101" fmla="*/ 32 h 102"/>
                <a:gd name="T102" fmla="*/ 23 w 72"/>
                <a:gd name="T103" fmla="*/ 36 h 102"/>
                <a:gd name="T104" fmla="*/ 26 w 72"/>
                <a:gd name="T105" fmla="*/ 42 h 102"/>
                <a:gd name="T106" fmla="*/ 31 w 72"/>
                <a:gd name="T107" fmla="*/ 40 h 102"/>
                <a:gd name="T108" fmla="*/ 34 w 72"/>
                <a:gd name="T109" fmla="*/ 2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102">
                  <a:moveTo>
                    <a:pt x="29" y="49"/>
                  </a:moveTo>
                  <a:cubicBezTo>
                    <a:pt x="19" y="52"/>
                    <a:pt x="18" y="52"/>
                    <a:pt x="15" y="43"/>
                  </a:cubicBezTo>
                  <a:cubicBezTo>
                    <a:pt x="13" y="36"/>
                    <a:pt x="11" y="28"/>
                    <a:pt x="10" y="21"/>
                  </a:cubicBezTo>
                  <a:cubicBezTo>
                    <a:pt x="9" y="19"/>
                    <a:pt x="11" y="16"/>
                    <a:pt x="13" y="15"/>
                  </a:cubicBezTo>
                  <a:cubicBezTo>
                    <a:pt x="16" y="13"/>
                    <a:pt x="18" y="16"/>
                    <a:pt x="19" y="18"/>
                  </a:cubicBezTo>
                  <a:cubicBezTo>
                    <a:pt x="19" y="21"/>
                    <a:pt x="20" y="23"/>
                    <a:pt x="20" y="26"/>
                  </a:cubicBezTo>
                  <a:cubicBezTo>
                    <a:pt x="26" y="25"/>
                    <a:pt x="31" y="24"/>
                    <a:pt x="35" y="22"/>
                  </a:cubicBezTo>
                  <a:cubicBezTo>
                    <a:pt x="37" y="21"/>
                    <a:pt x="38" y="18"/>
                    <a:pt x="40" y="16"/>
                  </a:cubicBezTo>
                  <a:cubicBezTo>
                    <a:pt x="41" y="15"/>
                    <a:pt x="42" y="14"/>
                    <a:pt x="43" y="14"/>
                  </a:cubicBezTo>
                  <a:cubicBezTo>
                    <a:pt x="44" y="15"/>
                    <a:pt x="44" y="17"/>
                    <a:pt x="44" y="19"/>
                  </a:cubicBezTo>
                  <a:cubicBezTo>
                    <a:pt x="44" y="22"/>
                    <a:pt x="43" y="25"/>
                    <a:pt x="43" y="28"/>
                  </a:cubicBezTo>
                  <a:cubicBezTo>
                    <a:pt x="37" y="29"/>
                    <a:pt x="39" y="36"/>
                    <a:pt x="36" y="40"/>
                  </a:cubicBezTo>
                  <a:cubicBezTo>
                    <a:pt x="36" y="41"/>
                    <a:pt x="37" y="41"/>
                    <a:pt x="37" y="42"/>
                  </a:cubicBezTo>
                  <a:cubicBezTo>
                    <a:pt x="39" y="41"/>
                    <a:pt x="42" y="40"/>
                    <a:pt x="44" y="38"/>
                  </a:cubicBezTo>
                  <a:cubicBezTo>
                    <a:pt x="48" y="32"/>
                    <a:pt x="52" y="26"/>
                    <a:pt x="56" y="20"/>
                  </a:cubicBezTo>
                  <a:cubicBezTo>
                    <a:pt x="59" y="15"/>
                    <a:pt x="56" y="9"/>
                    <a:pt x="49" y="9"/>
                  </a:cubicBezTo>
                  <a:cubicBezTo>
                    <a:pt x="42" y="8"/>
                    <a:pt x="34" y="10"/>
                    <a:pt x="28" y="14"/>
                  </a:cubicBezTo>
                  <a:cubicBezTo>
                    <a:pt x="25" y="16"/>
                    <a:pt x="22" y="15"/>
                    <a:pt x="20" y="13"/>
                  </a:cubicBezTo>
                  <a:cubicBezTo>
                    <a:pt x="17" y="9"/>
                    <a:pt x="17" y="7"/>
                    <a:pt x="22" y="6"/>
                  </a:cubicBezTo>
                  <a:cubicBezTo>
                    <a:pt x="31" y="3"/>
                    <a:pt x="40" y="0"/>
                    <a:pt x="50" y="1"/>
                  </a:cubicBezTo>
                  <a:cubicBezTo>
                    <a:pt x="58" y="1"/>
                    <a:pt x="63" y="7"/>
                    <a:pt x="68" y="12"/>
                  </a:cubicBezTo>
                  <a:cubicBezTo>
                    <a:pt x="72" y="15"/>
                    <a:pt x="70" y="20"/>
                    <a:pt x="67" y="24"/>
                  </a:cubicBezTo>
                  <a:cubicBezTo>
                    <a:pt x="61" y="32"/>
                    <a:pt x="55" y="40"/>
                    <a:pt x="49" y="48"/>
                  </a:cubicBezTo>
                  <a:cubicBezTo>
                    <a:pt x="47" y="51"/>
                    <a:pt x="45" y="52"/>
                    <a:pt x="42" y="49"/>
                  </a:cubicBezTo>
                  <a:cubicBezTo>
                    <a:pt x="41" y="48"/>
                    <a:pt x="38" y="47"/>
                    <a:pt x="37" y="47"/>
                  </a:cubicBezTo>
                  <a:cubicBezTo>
                    <a:pt x="36" y="48"/>
                    <a:pt x="35" y="50"/>
                    <a:pt x="35" y="52"/>
                  </a:cubicBezTo>
                  <a:cubicBezTo>
                    <a:pt x="34" y="59"/>
                    <a:pt x="34" y="59"/>
                    <a:pt x="41" y="58"/>
                  </a:cubicBezTo>
                  <a:cubicBezTo>
                    <a:pt x="43" y="57"/>
                    <a:pt x="46" y="56"/>
                    <a:pt x="48" y="57"/>
                  </a:cubicBezTo>
                  <a:cubicBezTo>
                    <a:pt x="50" y="57"/>
                    <a:pt x="53" y="58"/>
                    <a:pt x="53" y="59"/>
                  </a:cubicBezTo>
                  <a:cubicBezTo>
                    <a:pt x="54" y="61"/>
                    <a:pt x="54" y="64"/>
                    <a:pt x="53" y="66"/>
                  </a:cubicBezTo>
                  <a:cubicBezTo>
                    <a:pt x="52" y="68"/>
                    <a:pt x="50" y="69"/>
                    <a:pt x="48" y="70"/>
                  </a:cubicBezTo>
                  <a:cubicBezTo>
                    <a:pt x="44" y="73"/>
                    <a:pt x="39" y="75"/>
                    <a:pt x="37" y="81"/>
                  </a:cubicBezTo>
                  <a:cubicBezTo>
                    <a:pt x="40" y="81"/>
                    <a:pt x="43" y="81"/>
                    <a:pt x="45" y="81"/>
                  </a:cubicBezTo>
                  <a:cubicBezTo>
                    <a:pt x="51" y="81"/>
                    <a:pt x="56" y="84"/>
                    <a:pt x="57" y="89"/>
                  </a:cubicBezTo>
                  <a:cubicBezTo>
                    <a:pt x="58" y="93"/>
                    <a:pt x="55" y="97"/>
                    <a:pt x="51" y="98"/>
                  </a:cubicBezTo>
                  <a:cubicBezTo>
                    <a:pt x="43" y="99"/>
                    <a:pt x="35" y="100"/>
                    <a:pt x="26" y="101"/>
                  </a:cubicBezTo>
                  <a:cubicBezTo>
                    <a:pt x="22" y="102"/>
                    <a:pt x="19" y="100"/>
                    <a:pt x="17" y="96"/>
                  </a:cubicBezTo>
                  <a:cubicBezTo>
                    <a:pt x="16" y="96"/>
                    <a:pt x="16" y="95"/>
                    <a:pt x="15" y="94"/>
                  </a:cubicBezTo>
                  <a:cubicBezTo>
                    <a:pt x="11" y="84"/>
                    <a:pt x="11" y="84"/>
                    <a:pt x="19" y="77"/>
                  </a:cubicBezTo>
                  <a:cubicBezTo>
                    <a:pt x="22" y="75"/>
                    <a:pt x="24" y="72"/>
                    <a:pt x="27" y="70"/>
                  </a:cubicBezTo>
                  <a:cubicBezTo>
                    <a:pt x="27" y="70"/>
                    <a:pt x="27" y="69"/>
                    <a:pt x="27" y="69"/>
                  </a:cubicBezTo>
                  <a:cubicBezTo>
                    <a:pt x="25" y="69"/>
                    <a:pt x="23" y="70"/>
                    <a:pt x="21" y="71"/>
                  </a:cubicBezTo>
                  <a:cubicBezTo>
                    <a:pt x="17" y="72"/>
                    <a:pt x="13" y="74"/>
                    <a:pt x="9" y="76"/>
                  </a:cubicBezTo>
                  <a:cubicBezTo>
                    <a:pt x="7" y="76"/>
                    <a:pt x="5" y="76"/>
                    <a:pt x="3" y="75"/>
                  </a:cubicBezTo>
                  <a:cubicBezTo>
                    <a:pt x="0" y="72"/>
                    <a:pt x="0" y="71"/>
                    <a:pt x="4" y="69"/>
                  </a:cubicBezTo>
                  <a:cubicBezTo>
                    <a:pt x="12" y="66"/>
                    <a:pt x="19" y="63"/>
                    <a:pt x="26" y="60"/>
                  </a:cubicBezTo>
                  <a:cubicBezTo>
                    <a:pt x="27" y="60"/>
                    <a:pt x="28" y="58"/>
                    <a:pt x="28" y="57"/>
                  </a:cubicBezTo>
                  <a:cubicBezTo>
                    <a:pt x="29" y="55"/>
                    <a:pt x="29" y="52"/>
                    <a:pt x="29" y="49"/>
                  </a:cubicBezTo>
                  <a:close/>
                  <a:moveTo>
                    <a:pt x="34" y="29"/>
                  </a:moveTo>
                  <a:cubicBezTo>
                    <a:pt x="34" y="29"/>
                    <a:pt x="34" y="29"/>
                    <a:pt x="33" y="28"/>
                  </a:cubicBezTo>
                  <a:cubicBezTo>
                    <a:pt x="31" y="29"/>
                    <a:pt x="28" y="30"/>
                    <a:pt x="26" y="32"/>
                  </a:cubicBezTo>
                  <a:cubicBezTo>
                    <a:pt x="24" y="32"/>
                    <a:pt x="22" y="34"/>
                    <a:pt x="23" y="36"/>
                  </a:cubicBezTo>
                  <a:cubicBezTo>
                    <a:pt x="23" y="38"/>
                    <a:pt x="25" y="40"/>
                    <a:pt x="26" y="42"/>
                  </a:cubicBezTo>
                  <a:cubicBezTo>
                    <a:pt x="27" y="42"/>
                    <a:pt x="30" y="41"/>
                    <a:pt x="31" y="40"/>
                  </a:cubicBezTo>
                  <a:cubicBezTo>
                    <a:pt x="32" y="37"/>
                    <a:pt x="33" y="33"/>
                    <a:pt x="34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A49B7E3A-A14F-4661-BA86-0B0A7AE616E1}"/>
                </a:ext>
              </a:extLst>
            </p:cNvPr>
            <p:cNvSpPr/>
            <p:nvPr/>
          </p:nvSpPr>
          <p:spPr bwMode="auto">
            <a:xfrm>
              <a:off x="8878184" y="2293480"/>
              <a:ext cx="236904" cy="593388"/>
            </a:xfrm>
            <a:custGeom>
              <a:avLst/>
              <a:gdLst>
                <a:gd name="T0" fmla="*/ 30 w 39"/>
                <a:gd name="T1" fmla="*/ 44 h 98"/>
                <a:gd name="T2" fmla="*/ 36 w 39"/>
                <a:gd name="T3" fmla="*/ 34 h 98"/>
                <a:gd name="T4" fmla="*/ 37 w 39"/>
                <a:gd name="T5" fmla="*/ 51 h 98"/>
                <a:gd name="T6" fmla="*/ 25 w 39"/>
                <a:gd name="T7" fmla="*/ 82 h 98"/>
                <a:gd name="T8" fmla="*/ 21 w 39"/>
                <a:gd name="T9" fmla="*/ 98 h 98"/>
                <a:gd name="T10" fmla="*/ 13 w 39"/>
                <a:gd name="T11" fmla="*/ 96 h 98"/>
                <a:gd name="T12" fmla="*/ 5 w 39"/>
                <a:gd name="T13" fmla="*/ 83 h 98"/>
                <a:gd name="T14" fmla="*/ 11 w 39"/>
                <a:gd name="T15" fmla="*/ 62 h 98"/>
                <a:gd name="T16" fmla="*/ 9 w 39"/>
                <a:gd name="T17" fmla="*/ 43 h 98"/>
                <a:gd name="T18" fmla="*/ 12 w 39"/>
                <a:gd name="T19" fmla="*/ 38 h 98"/>
                <a:gd name="T20" fmla="*/ 18 w 39"/>
                <a:gd name="T21" fmla="*/ 33 h 98"/>
                <a:gd name="T22" fmla="*/ 23 w 39"/>
                <a:gd name="T23" fmla="*/ 12 h 98"/>
                <a:gd name="T24" fmla="*/ 11 w 39"/>
                <a:gd name="T25" fmla="*/ 16 h 98"/>
                <a:gd name="T26" fmla="*/ 2 w 39"/>
                <a:gd name="T27" fmla="*/ 16 h 98"/>
                <a:gd name="T28" fmla="*/ 0 w 39"/>
                <a:gd name="T29" fmla="*/ 12 h 98"/>
                <a:gd name="T30" fmla="*/ 3 w 39"/>
                <a:gd name="T31" fmla="*/ 10 h 98"/>
                <a:gd name="T32" fmla="*/ 16 w 39"/>
                <a:gd name="T33" fmla="*/ 7 h 98"/>
                <a:gd name="T34" fmla="*/ 26 w 39"/>
                <a:gd name="T35" fmla="*/ 2 h 98"/>
                <a:gd name="T36" fmla="*/ 32 w 39"/>
                <a:gd name="T37" fmla="*/ 1 h 98"/>
                <a:gd name="T38" fmla="*/ 35 w 39"/>
                <a:gd name="T39" fmla="*/ 9 h 98"/>
                <a:gd name="T40" fmla="*/ 34 w 39"/>
                <a:gd name="T41" fmla="*/ 11 h 98"/>
                <a:gd name="T42" fmla="*/ 27 w 39"/>
                <a:gd name="T43" fmla="*/ 38 h 98"/>
                <a:gd name="T44" fmla="*/ 28 w 39"/>
                <a:gd name="T45" fmla="*/ 44 h 98"/>
                <a:gd name="T46" fmla="*/ 30 w 39"/>
                <a:gd name="T47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98">
                  <a:moveTo>
                    <a:pt x="30" y="44"/>
                  </a:moveTo>
                  <a:cubicBezTo>
                    <a:pt x="32" y="41"/>
                    <a:pt x="34" y="38"/>
                    <a:pt x="36" y="34"/>
                  </a:cubicBezTo>
                  <a:cubicBezTo>
                    <a:pt x="37" y="40"/>
                    <a:pt x="39" y="45"/>
                    <a:pt x="37" y="51"/>
                  </a:cubicBezTo>
                  <a:cubicBezTo>
                    <a:pt x="33" y="61"/>
                    <a:pt x="29" y="72"/>
                    <a:pt x="25" y="82"/>
                  </a:cubicBezTo>
                  <a:cubicBezTo>
                    <a:pt x="23" y="87"/>
                    <a:pt x="23" y="92"/>
                    <a:pt x="21" y="98"/>
                  </a:cubicBezTo>
                  <a:cubicBezTo>
                    <a:pt x="18" y="97"/>
                    <a:pt x="15" y="97"/>
                    <a:pt x="13" y="96"/>
                  </a:cubicBezTo>
                  <a:cubicBezTo>
                    <a:pt x="7" y="94"/>
                    <a:pt x="3" y="89"/>
                    <a:pt x="5" y="83"/>
                  </a:cubicBezTo>
                  <a:cubicBezTo>
                    <a:pt x="7" y="76"/>
                    <a:pt x="9" y="69"/>
                    <a:pt x="11" y="62"/>
                  </a:cubicBezTo>
                  <a:cubicBezTo>
                    <a:pt x="13" y="56"/>
                    <a:pt x="14" y="49"/>
                    <a:pt x="9" y="43"/>
                  </a:cubicBezTo>
                  <a:cubicBezTo>
                    <a:pt x="7" y="39"/>
                    <a:pt x="9" y="38"/>
                    <a:pt x="12" y="38"/>
                  </a:cubicBezTo>
                  <a:cubicBezTo>
                    <a:pt x="17" y="39"/>
                    <a:pt x="17" y="37"/>
                    <a:pt x="18" y="33"/>
                  </a:cubicBezTo>
                  <a:cubicBezTo>
                    <a:pt x="19" y="26"/>
                    <a:pt x="21" y="20"/>
                    <a:pt x="23" y="12"/>
                  </a:cubicBezTo>
                  <a:cubicBezTo>
                    <a:pt x="19" y="13"/>
                    <a:pt x="15" y="15"/>
                    <a:pt x="11" y="16"/>
                  </a:cubicBezTo>
                  <a:cubicBezTo>
                    <a:pt x="8" y="17"/>
                    <a:pt x="5" y="16"/>
                    <a:pt x="2" y="16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1" y="11"/>
                    <a:pt x="2" y="10"/>
                    <a:pt x="3" y="10"/>
                  </a:cubicBezTo>
                  <a:cubicBezTo>
                    <a:pt x="7" y="8"/>
                    <a:pt x="12" y="8"/>
                    <a:pt x="16" y="7"/>
                  </a:cubicBezTo>
                  <a:cubicBezTo>
                    <a:pt x="19" y="5"/>
                    <a:pt x="22" y="3"/>
                    <a:pt x="26" y="2"/>
                  </a:cubicBezTo>
                  <a:cubicBezTo>
                    <a:pt x="28" y="1"/>
                    <a:pt x="32" y="0"/>
                    <a:pt x="32" y="1"/>
                  </a:cubicBezTo>
                  <a:cubicBezTo>
                    <a:pt x="34" y="3"/>
                    <a:pt x="35" y="6"/>
                    <a:pt x="35" y="9"/>
                  </a:cubicBezTo>
                  <a:cubicBezTo>
                    <a:pt x="36" y="9"/>
                    <a:pt x="35" y="10"/>
                    <a:pt x="34" y="11"/>
                  </a:cubicBezTo>
                  <a:cubicBezTo>
                    <a:pt x="27" y="19"/>
                    <a:pt x="28" y="29"/>
                    <a:pt x="27" y="38"/>
                  </a:cubicBezTo>
                  <a:cubicBezTo>
                    <a:pt x="27" y="40"/>
                    <a:pt x="28" y="42"/>
                    <a:pt x="28" y="44"/>
                  </a:cubicBezTo>
                  <a:cubicBezTo>
                    <a:pt x="29" y="44"/>
                    <a:pt x="29" y="44"/>
                    <a:pt x="30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85" name="图片 84">
            <a:extLst>
              <a:ext uri="{FF2B5EF4-FFF2-40B4-BE49-F238E27FC236}">
                <a16:creationId xmlns:a16="http://schemas.microsoft.com/office/drawing/2014/main" id="{81EC8CDB-1372-424B-9F44-9748B7B807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/>
          <a:srcRect t="15" b="32449"/>
          <a:stretch/>
        </p:blipFill>
        <p:spPr>
          <a:xfrm>
            <a:off x="3134" y="-31491"/>
            <a:ext cx="12188866" cy="1352097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4DB392ED-B83C-47F5-B09A-F5B0A99296B4}"/>
              </a:ext>
            </a:extLst>
          </p:cNvPr>
          <p:cNvGrpSpPr/>
          <p:nvPr/>
        </p:nvGrpSpPr>
        <p:grpSpPr>
          <a:xfrm>
            <a:off x="596105" y="1584571"/>
            <a:ext cx="2179311" cy="2180432"/>
            <a:chOff x="3001963" y="333376"/>
            <a:chExt cx="6178550" cy="6181725"/>
          </a:xfrm>
        </p:grpSpPr>
        <p:sp>
          <p:nvSpPr>
            <p:cNvPr id="35" name="Oval 5">
              <a:extLst>
                <a:ext uri="{FF2B5EF4-FFF2-40B4-BE49-F238E27FC236}">
                  <a16:creationId xmlns:a16="http://schemas.microsoft.com/office/drawing/2014/main" id="{0C7C9116-4D7F-402E-A605-735B0CB62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1963" y="333376"/>
              <a:ext cx="6178550" cy="6181725"/>
            </a:xfrm>
            <a:prstGeom prst="ellipse">
              <a:avLst/>
            </a:prstGeom>
            <a:solidFill>
              <a:srgbClr val="E6C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6">
              <a:extLst>
                <a:ext uri="{FF2B5EF4-FFF2-40B4-BE49-F238E27FC236}">
                  <a16:creationId xmlns:a16="http://schemas.microsoft.com/office/drawing/2014/main" id="{53629EF9-134D-457B-91D6-9E45FE87F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3" y="396876"/>
              <a:ext cx="6056313" cy="6054725"/>
            </a:xfrm>
            <a:prstGeom prst="ellipse">
              <a:avLst/>
            </a:prstGeom>
            <a:solidFill>
              <a:srgbClr val="9A2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A6A1DB6D-12AE-43D0-BFE1-E6B51E779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7450" y="1058863"/>
              <a:ext cx="4729163" cy="4732338"/>
            </a:xfrm>
            <a:prstGeom prst="ellipse">
              <a:avLst/>
            </a:prstGeom>
            <a:solidFill>
              <a:srgbClr val="E6C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D7034C47-5708-4443-8850-DADCDEE79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725" y="1101726"/>
              <a:ext cx="4645025" cy="4646613"/>
            </a:xfrm>
            <a:prstGeom prst="ellipse">
              <a:avLst/>
            </a:prstGeom>
            <a:solidFill>
              <a:srgbClr val="163A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92C8D2CB-BBA7-459E-8691-B18A190A5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1038" y="3217863"/>
              <a:ext cx="314325" cy="246063"/>
            </a:xfrm>
            <a:custGeom>
              <a:avLst/>
              <a:gdLst>
                <a:gd name="T0" fmla="*/ 0 w 74"/>
                <a:gd name="T1" fmla="*/ 28 h 58"/>
                <a:gd name="T2" fmla="*/ 1 w 74"/>
                <a:gd name="T3" fmla="*/ 0 h 58"/>
                <a:gd name="T4" fmla="*/ 74 w 74"/>
                <a:gd name="T5" fmla="*/ 2 h 58"/>
                <a:gd name="T6" fmla="*/ 74 w 74"/>
                <a:gd name="T7" fmla="*/ 29 h 58"/>
                <a:gd name="T8" fmla="*/ 54 w 74"/>
                <a:gd name="T9" fmla="*/ 56 h 58"/>
                <a:gd name="T10" fmla="*/ 38 w 74"/>
                <a:gd name="T11" fmla="*/ 42 h 58"/>
                <a:gd name="T12" fmla="*/ 38 w 74"/>
                <a:gd name="T13" fmla="*/ 42 h 58"/>
                <a:gd name="T14" fmla="*/ 19 w 74"/>
                <a:gd name="T15" fmla="*/ 58 h 58"/>
                <a:gd name="T16" fmla="*/ 0 w 74"/>
                <a:gd name="T17" fmla="*/ 28 h 58"/>
                <a:gd name="T18" fmla="*/ 13 w 74"/>
                <a:gd name="T19" fmla="*/ 16 h 58"/>
                <a:gd name="T20" fmla="*/ 13 w 74"/>
                <a:gd name="T21" fmla="*/ 29 h 58"/>
                <a:gd name="T22" fmla="*/ 22 w 74"/>
                <a:gd name="T23" fmla="*/ 42 h 58"/>
                <a:gd name="T24" fmla="*/ 32 w 74"/>
                <a:gd name="T25" fmla="*/ 29 h 58"/>
                <a:gd name="T26" fmla="*/ 32 w 74"/>
                <a:gd name="T27" fmla="*/ 17 h 58"/>
                <a:gd name="T28" fmla="*/ 13 w 74"/>
                <a:gd name="T29" fmla="*/ 16 h 58"/>
                <a:gd name="T30" fmla="*/ 44 w 74"/>
                <a:gd name="T31" fmla="*/ 17 h 58"/>
                <a:gd name="T32" fmla="*/ 44 w 74"/>
                <a:gd name="T33" fmla="*/ 29 h 58"/>
                <a:gd name="T34" fmla="*/ 52 w 74"/>
                <a:gd name="T35" fmla="*/ 40 h 58"/>
                <a:gd name="T36" fmla="*/ 61 w 74"/>
                <a:gd name="T37" fmla="*/ 30 h 58"/>
                <a:gd name="T38" fmla="*/ 62 w 74"/>
                <a:gd name="T39" fmla="*/ 17 h 58"/>
                <a:gd name="T40" fmla="*/ 44 w 74"/>
                <a:gd name="T41" fmla="*/ 1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58">
                  <a:moveTo>
                    <a:pt x="0" y="28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3" y="46"/>
                    <a:pt x="67" y="55"/>
                    <a:pt x="54" y="56"/>
                  </a:cubicBezTo>
                  <a:cubicBezTo>
                    <a:pt x="46" y="55"/>
                    <a:pt x="41" y="51"/>
                    <a:pt x="3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5" y="53"/>
                    <a:pt x="29" y="58"/>
                    <a:pt x="19" y="58"/>
                  </a:cubicBezTo>
                  <a:cubicBezTo>
                    <a:pt x="7" y="57"/>
                    <a:pt x="0" y="47"/>
                    <a:pt x="0" y="28"/>
                  </a:cubicBezTo>
                  <a:close/>
                  <a:moveTo>
                    <a:pt x="13" y="16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2" y="37"/>
                    <a:pt x="15" y="42"/>
                    <a:pt x="22" y="42"/>
                  </a:cubicBezTo>
                  <a:cubicBezTo>
                    <a:pt x="29" y="42"/>
                    <a:pt x="32" y="38"/>
                    <a:pt x="32" y="29"/>
                  </a:cubicBezTo>
                  <a:cubicBezTo>
                    <a:pt x="32" y="17"/>
                    <a:pt x="32" y="17"/>
                    <a:pt x="32" y="17"/>
                  </a:cubicBezTo>
                  <a:lnTo>
                    <a:pt x="13" y="16"/>
                  </a:lnTo>
                  <a:close/>
                  <a:moveTo>
                    <a:pt x="44" y="17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36"/>
                    <a:pt x="47" y="39"/>
                    <a:pt x="52" y="40"/>
                  </a:cubicBezTo>
                  <a:cubicBezTo>
                    <a:pt x="58" y="40"/>
                    <a:pt x="61" y="36"/>
                    <a:pt x="61" y="30"/>
                  </a:cubicBezTo>
                  <a:cubicBezTo>
                    <a:pt x="62" y="17"/>
                    <a:pt x="62" y="17"/>
                    <a:pt x="62" y="17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BECA7674-F219-44EA-A9F4-DBEBC6C6AFA2}"/>
                </a:ext>
              </a:extLst>
            </p:cNvPr>
            <p:cNvSpPr/>
            <p:nvPr/>
          </p:nvSpPr>
          <p:spPr bwMode="auto">
            <a:xfrm>
              <a:off x="3225801" y="3522663"/>
              <a:ext cx="325438" cy="242888"/>
            </a:xfrm>
            <a:custGeom>
              <a:avLst/>
              <a:gdLst>
                <a:gd name="T0" fmla="*/ 0 w 205"/>
                <a:gd name="T1" fmla="*/ 19 h 153"/>
                <a:gd name="T2" fmla="*/ 195 w 205"/>
                <a:gd name="T3" fmla="*/ 0 h 153"/>
                <a:gd name="T4" fmla="*/ 205 w 205"/>
                <a:gd name="T5" fmla="*/ 131 h 153"/>
                <a:gd name="T6" fmla="*/ 173 w 205"/>
                <a:gd name="T7" fmla="*/ 134 h 153"/>
                <a:gd name="T8" fmla="*/ 165 w 205"/>
                <a:gd name="T9" fmla="*/ 46 h 153"/>
                <a:gd name="T10" fmla="*/ 120 w 205"/>
                <a:gd name="T11" fmla="*/ 51 h 153"/>
                <a:gd name="T12" fmla="*/ 128 w 205"/>
                <a:gd name="T13" fmla="*/ 134 h 153"/>
                <a:gd name="T14" fmla="*/ 96 w 205"/>
                <a:gd name="T15" fmla="*/ 137 h 153"/>
                <a:gd name="T16" fmla="*/ 88 w 205"/>
                <a:gd name="T17" fmla="*/ 54 h 153"/>
                <a:gd name="T18" fmla="*/ 34 w 205"/>
                <a:gd name="T19" fmla="*/ 59 h 153"/>
                <a:gd name="T20" fmla="*/ 45 w 205"/>
                <a:gd name="T21" fmla="*/ 150 h 153"/>
                <a:gd name="T22" fmla="*/ 10 w 205"/>
                <a:gd name="T23" fmla="*/ 153 h 153"/>
                <a:gd name="T24" fmla="*/ 0 w 205"/>
                <a:gd name="T25" fmla="*/ 1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153">
                  <a:moveTo>
                    <a:pt x="0" y="19"/>
                  </a:moveTo>
                  <a:lnTo>
                    <a:pt x="195" y="0"/>
                  </a:lnTo>
                  <a:lnTo>
                    <a:pt x="205" y="131"/>
                  </a:lnTo>
                  <a:lnTo>
                    <a:pt x="173" y="134"/>
                  </a:lnTo>
                  <a:lnTo>
                    <a:pt x="165" y="46"/>
                  </a:lnTo>
                  <a:lnTo>
                    <a:pt x="120" y="51"/>
                  </a:lnTo>
                  <a:lnTo>
                    <a:pt x="128" y="134"/>
                  </a:lnTo>
                  <a:lnTo>
                    <a:pt x="96" y="137"/>
                  </a:lnTo>
                  <a:lnTo>
                    <a:pt x="88" y="54"/>
                  </a:lnTo>
                  <a:lnTo>
                    <a:pt x="34" y="59"/>
                  </a:lnTo>
                  <a:lnTo>
                    <a:pt x="45" y="150"/>
                  </a:lnTo>
                  <a:lnTo>
                    <a:pt x="10" y="153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42016C30-9DA2-4BFE-9D75-B7E640AF5A26}"/>
                </a:ext>
              </a:extLst>
            </p:cNvPr>
            <p:cNvSpPr/>
            <p:nvPr/>
          </p:nvSpPr>
          <p:spPr bwMode="auto">
            <a:xfrm>
              <a:off x="3263901" y="3816350"/>
              <a:ext cx="317500" cy="119063"/>
            </a:xfrm>
            <a:custGeom>
              <a:avLst/>
              <a:gdLst>
                <a:gd name="T0" fmla="*/ 200 w 200"/>
                <a:gd name="T1" fmla="*/ 40 h 75"/>
                <a:gd name="T2" fmla="*/ 5 w 200"/>
                <a:gd name="T3" fmla="*/ 75 h 75"/>
                <a:gd name="T4" fmla="*/ 0 w 200"/>
                <a:gd name="T5" fmla="*/ 35 h 75"/>
                <a:gd name="T6" fmla="*/ 192 w 200"/>
                <a:gd name="T7" fmla="*/ 0 h 75"/>
                <a:gd name="T8" fmla="*/ 200 w 200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75">
                  <a:moveTo>
                    <a:pt x="200" y="40"/>
                  </a:moveTo>
                  <a:lnTo>
                    <a:pt x="5" y="75"/>
                  </a:lnTo>
                  <a:lnTo>
                    <a:pt x="0" y="35"/>
                  </a:lnTo>
                  <a:lnTo>
                    <a:pt x="192" y="0"/>
                  </a:lnTo>
                  <a:lnTo>
                    <a:pt x="20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65DA05DC-54D0-4A77-944E-1F03EF5A4C29}"/>
                </a:ext>
              </a:extLst>
            </p:cNvPr>
            <p:cNvSpPr/>
            <p:nvPr/>
          </p:nvSpPr>
          <p:spPr bwMode="auto">
            <a:xfrm>
              <a:off x="3292476" y="3994150"/>
              <a:ext cx="352425" cy="217488"/>
            </a:xfrm>
            <a:custGeom>
              <a:avLst/>
              <a:gdLst>
                <a:gd name="T0" fmla="*/ 79 w 83"/>
                <a:gd name="T1" fmla="*/ 20 h 51"/>
                <a:gd name="T2" fmla="*/ 83 w 83"/>
                <a:gd name="T3" fmla="*/ 35 h 51"/>
                <a:gd name="T4" fmla="*/ 35 w 83"/>
                <a:gd name="T5" fmla="*/ 47 h 51"/>
                <a:gd name="T6" fmla="*/ 5 w 83"/>
                <a:gd name="T7" fmla="*/ 30 h 51"/>
                <a:gd name="T8" fmla="*/ 22 w 83"/>
                <a:gd name="T9" fmla="*/ 0 h 51"/>
                <a:gd name="T10" fmla="*/ 26 w 83"/>
                <a:gd name="T11" fmla="*/ 15 h 51"/>
                <a:gd name="T12" fmla="*/ 15 w 83"/>
                <a:gd name="T13" fmla="*/ 27 h 51"/>
                <a:gd name="T14" fmla="*/ 30 w 83"/>
                <a:gd name="T15" fmla="*/ 32 h 51"/>
                <a:gd name="T16" fmla="*/ 31 w 83"/>
                <a:gd name="T17" fmla="*/ 32 h 51"/>
                <a:gd name="T18" fmla="*/ 79 w 83"/>
                <a:gd name="T1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79" y="20"/>
                  </a:moveTo>
                  <a:cubicBezTo>
                    <a:pt x="83" y="35"/>
                    <a:pt x="83" y="35"/>
                    <a:pt x="83" y="35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19" y="51"/>
                    <a:pt x="9" y="45"/>
                    <a:pt x="5" y="30"/>
                  </a:cubicBezTo>
                  <a:cubicBezTo>
                    <a:pt x="0" y="15"/>
                    <a:pt x="6" y="5"/>
                    <a:pt x="22" y="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17" y="18"/>
                    <a:pt x="13" y="22"/>
                    <a:pt x="15" y="27"/>
                  </a:cubicBezTo>
                  <a:cubicBezTo>
                    <a:pt x="16" y="32"/>
                    <a:pt x="21" y="34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lnTo>
                    <a:pt x="79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8450B41-D3DE-406F-A13E-1A8D8737704A}"/>
                </a:ext>
              </a:extLst>
            </p:cNvPr>
            <p:cNvSpPr/>
            <p:nvPr/>
          </p:nvSpPr>
          <p:spPr bwMode="auto">
            <a:xfrm>
              <a:off x="3378201" y="4219575"/>
              <a:ext cx="314325" cy="169863"/>
            </a:xfrm>
            <a:custGeom>
              <a:avLst/>
              <a:gdLst>
                <a:gd name="T0" fmla="*/ 198 w 198"/>
                <a:gd name="T1" fmla="*/ 40 h 107"/>
                <a:gd name="T2" fmla="*/ 13 w 198"/>
                <a:gd name="T3" fmla="*/ 107 h 107"/>
                <a:gd name="T4" fmla="*/ 0 w 198"/>
                <a:gd name="T5" fmla="*/ 67 h 107"/>
                <a:gd name="T6" fmla="*/ 184 w 198"/>
                <a:gd name="T7" fmla="*/ 0 h 107"/>
                <a:gd name="T8" fmla="*/ 198 w 198"/>
                <a:gd name="T9" fmla="*/ 4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07">
                  <a:moveTo>
                    <a:pt x="198" y="40"/>
                  </a:moveTo>
                  <a:lnTo>
                    <a:pt x="13" y="107"/>
                  </a:lnTo>
                  <a:lnTo>
                    <a:pt x="0" y="67"/>
                  </a:lnTo>
                  <a:lnTo>
                    <a:pt x="184" y="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380D127-1C8F-4419-8843-DDFF870FC5B4}"/>
                </a:ext>
              </a:extLst>
            </p:cNvPr>
            <p:cNvSpPr/>
            <p:nvPr/>
          </p:nvSpPr>
          <p:spPr bwMode="auto">
            <a:xfrm>
              <a:off x="3436938" y="4356100"/>
              <a:ext cx="403225" cy="390525"/>
            </a:xfrm>
            <a:custGeom>
              <a:avLst/>
              <a:gdLst>
                <a:gd name="T0" fmla="*/ 75 w 254"/>
                <a:gd name="T1" fmla="*/ 246 h 246"/>
                <a:gd name="T2" fmla="*/ 51 w 254"/>
                <a:gd name="T3" fmla="*/ 190 h 246"/>
                <a:gd name="T4" fmla="*/ 166 w 254"/>
                <a:gd name="T5" fmla="*/ 50 h 246"/>
                <a:gd name="T6" fmla="*/ 163 w 254"/>
                <a:gd name="T7" fmla="*/ 50 h 246"/>
                <a:gd name="T8" fmla="*/ 16 w 254"/>
                <a:gd name="T9" fmla="*/ 120 h 246"/>
                <a:gd name="T10" fmla="*/ 0 w 254"/>
                <a:gd name="T11" fmla="*/ 85 h 246"/>
                <a:gd name="T12" fmla="*/ 177 w 254"/>
                <a:gd name="T13" fmla="*/ 0 h 246"/>
                <a:gd name="T14" fmla="*/ 203 w 254"/>
                <a:gd name="T15" fmla="*/ 59 h 246"/>
                <a:gd name="T16" fmla="*/ 96 w 254"/>
                <a:gd name="T17" fmla="*/ 190 h 246"/>
                <a:gd name="T18" fmla="*/ 96 w 254"/>
                <a:gd name="T19" fmla="*/ 192 h 246"/>
                <a:gd name="T20" fmla="*/ 235 w 254"/>
                <a:gd name="T21" fmla="*/ 125 h 246"/>
                <a:gd name="T22" fmla="*/ 254 w 254"/>
                <a:gd name="T23" fmla="*/ 160 h 246"/>
                <a:gd name="T24" fmla="*/ 75 w 254"/>
                <a:gd name="T2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246">
                  <a:moveTo>
                    <a:pt x="75" y="246"/>
                  </a:moveTo>
                  <a:lnTo>
                    <a:pt x="51" y="190"/>
                  </a:lnTo>
                  <a:lnTo>
                    <a:pt x="166" y="50"/>
                  </a:lnTo>
                  <a:lnTo>
                    <a:pt x="163" y="50"/>
                  </a:lnTo>
                  <a:lnTo>
                    <a:pt x="16" y="120"/>
                  </a:lnTo>
                  <a:lnTo>
                    <a:pt x="0" y="85"/>
                  </a:lnTo>
                  <a:lnTo>
                    <a:pt x="177" y="0"/>
                  </a:lnTo>
                  <a:lnTo>
                    <a:pt x="203" y="59"/>
                  </a:lnTo>
                  <a:lnTo>
                    <a:pt x="96" y="190"/>
                  </a:lnTo>
                  <a:lnTo>
                    <a:pt x="96" y="192"/>
                  </a:lnTo>
                  <a:lnTo>
                    <a:pt x="235" y="125"/>
                  </a:lnTo>
                  <a:lnTo>
                    <a:pt x="254" y="160"/>
                  </a:lnTo>
                  <a:lnTo>
                    <a:pt x="75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2F0B4EE9-B78E-49C3-BECF-F25FEB9D645F}"/>
                </a:ext>
              </a:extLst>
            </p:cNvPr>
            <p:cNvSpPr/>
            <p:nvPr/>
          </p:nvSpPr>
          <p:spPr bwMode="auto">
            <a:xfrm>
              <a:off x="3627438" y="4686300"/>
              <a:ext cx="369888" cy="374650"/>
            </a:xfrm>
            <a:custGeom>
              <a:avLst/>
              <a:gdLst>
                <a:gd name="T0" fmla="*/ 44 w 87"/>
                <a:gd name="T1" fmla="*/ 61 h 88"/>
                <a:gd name="T2" fmla="*/ 37 w 87"/>
                <a:gd name="T3" fmla="*/ 49 h 88"/>
                <a:gd name="T4" fmla="*/ 47 w 87"/>
                <a:gd name="T5" fmla="*/ 42 h 88"/>
                <a:gd name="T6" fmla="*/ 63 w 87"/>
                <a:gd name="T7" fmla="*/ 67 h 88"/>
                <a:gd name="T8" fmla="*/ 32 w 87"/>
                <a:gd name="T9" fmla="*/ 88 h 88"/>
                <a:gd name="T10" fmla="*/ 21 w 87"/>
                <a:gd name="T11" fmla="*/ 75 h 88"/>
                <a:gd name="T12" fmla="*/ 12 w 87"/>
                <a:gd name="T13" fmla="*/ 62 h 88"/>
                <a:gd name="T14" fmla="*/ 24 w 87"/>
                <a:gd name="T15" fmla="*/ 12 h 88"/>
                <a:gd name="T16" fmla="*/ 75 w 87"/>
                <a:gd name="T17" fmla="*/ 20 h 88"/>
                <a:gd name="T18" fmla="*/ 74 w 87"/>
                <a:gd name="T19" fmla="*/ 62 h 88"/>
                <a:gd name="T20" fmla="*/ 65 w 87"/>
                <a:gd name="T21" fmla="*/ 48 h 88"/>
                <a:gd name="T22" fmla="*/ 67 w 87"/>
                <a:gd name="T23" fmla="*/ 29 h 88"/>
                <a:gd name="T24" fmla="*/ 33 w 87"/>
                <a:gd name="T25" fmla="*/ 26 h 88"/>
                <a:gd name="T26" fmla="*/ 22 w 87"/>
                <a:gd name="T27" fmla="*/ 58 h 88"/>
                <a:gd name="T28" fmla="*/ 31 w 87"/>
                <a:gd name="T29" fmla="*/ 69 h 88"/>
                <a:gd name="T30" fmla="*/ 31 w 87"/>
                <a:gd name="T31" fmla="*/ 70 h 88"/>
                <a:gd name="T32" fmla="*/ 44 w 87"/>
                <a:gd name="T33" fmla="*/ 6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8">
                  <a:moveTo>
                    <a:pt x="44" y="61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28" y="84"/>
                    <a:pt x="24" y="80"/>
                    <a:pt x="21" y="75"/>
                  </a:cubicBezTo>
                  <a:cubicBezTo>
                    <a:pt x="19" y="72"/>
                    <a:pt x="15" y="67"/>
                    <a:pt x="12" y="62"/>
                  </a:cubicBezTo>
                  <a:cubicBezTo>
                    <a:pt x="0" y="42"/>
                    <a:pt x="4" y="26"/>
                    <a:pt x="24" y="12"/>
                  </a:cubicBezTo>
                  <a:cubicBezTo>
                    <a:pt x="44" y="0"/>
                    <a:pt x="61" y="3"/>
                    <a:pt x="75" y="20"/>
                  </a:cubicBezTo>
                  <a:cubicBezTo>
                    <a:pt x="87" y="39"/>
                    <a:pt x="87" y="53"/>
                    <a:pt x="74" y="62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72" y="44"/>
                    <a:pt x="72" y="37"/>
                    <a:pt x="67" y="29"/>
                  </a:cubicBezTo>
                  <a:cubicBezTo>
                    <a:pt x="59" y="18"/>
                    <a:pt x="48" y="17"/>
                    <a:pt x="33" y="26"/>
                  </a:cubicBezTo>
                  <a:cubicBezTo>
                    <a:pt x="18" y="36"/>
                    <a:pt x="15" y="46"/>
                    <a:pt x="22" y="58"/>
                  </a:cubicBezTo>
                  <a:cubicBezTo>
                    <a:pt x="24" y="61"/>
                    <a:pt x="27" y="65"/>
                    <a:pt x="31" y="69"/>
                  </a:cubicBezTo>
                  <a:cubicBezTo>
                    <a:pt x="31" y="69"/>
                    <a:pt x="31" y="70"/>
                    <a:pt x="31" y="70"/>
                  </a:cubicBezTo>
                  <a:lnTo>
                    <a:pt x="44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6774ECB-8C17-4CEF-AB2F-1263CD29069D}"/>
                </a:ext>
              </a:extLst>
            </p:cNvPr>
            <p:cNvSpPr/>
            <p:nvPr/>
          </p:nvSpPr>
          <p:spPr bwMode="auto">
            <a:xfrm>
              <a:off x="3937001" y="5081588"/>
              <a:ext cx="280988" cy="258763"/>
            </a:xfrm>
            <a:custGeom>
              <a:avLst/>
              <a:gdLst>
                <a:gd name="T0" fmla="*/ 177 w 177"/>
                <a:gd name="T1" fmla="*/ 32 h 163"/>
                <a:gd name="T2" fmla="*/ 30 w 177"/>
                <a:gd name="T3" fmla="*/ 163 h 163"/>
                <a:gd name="T4" fmla="*/ 0 w 177"/>
                <a:gd name="T5" fmla="*/ 131 h 163"/>
                <a:gd name="T6" fmla="*/ 147 w 177"/>
                <a:gd name="T7" fmla="*/ 0 h 163"/>
                <a:gd name="T8" fmla="*/ 177 w 177"/>
                <a:gd name="T9" fmla="*/ 3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63">
                  <a:moveTo>
                    <a:pt x="177" y="32"/>
                  </a:moveTo>
                  <a:lnTo>
                    <a:pt x="30" y="163"/>
                  </a:lnTo>
                  <a:lnTo>
                    <a:pt x="0" y="131"/>
                  </a:lnTo>
                  <a:lnTo>
                    <a:pt x="147" y="0"/>
                  </a:lnTo>
                  <a:lnTo>
                    <a:pt x="177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358F7172-B1E9-4850-A7FD-754965273EE7}"/>
                </a:ext>
              </a:extLst>
            </p:cNvPr>
            <p:cNvSpPr/>
            <p:nvPr/>
          </p:nvSpPr>
          <p:spPr bwMode="auto">
            <a:xfrm>
              <a:off x="4056063" y="5187950"/>
              <a:ext cx="415925" cy="420688"/>
            </a:xfrm>
            <a:custGeom>
              <a:avLst/>
              <a:gdLst>
                <a:gd name="T0" fmla="*/ 131 w 262"/>
                <a:gd name="T1" fmla="*/ 265 h 265"/>
                <a:gd name="T2" fmla="*/ 86 w 262"/>
                <a:gd name="T3" fmla="*/ 225 h 265"/>
                <a:gd name="T4" fmla="*/ 139 w 262"/>
                <a:gd name="T5" fmla="*/ 53 h 265"/>
                <a:gd name="T6" fmla="*/ 139 w 262"/>
                <a:gd name="T7" fmla="*/ 53 h 265"/>
                <a:gd name="T8" fmla="*/ 30 w 262"/>
                <a:gd name="T9" fmla="*/ 171 h 265"/>
                <a:gd name="T10" fmla="*/ 0 w 262"/>
                <a:gd name="T11" fmla="*/ 147 h 265"/>
                <a:gd name="T12" fmla="*/ 134 w 262"/>
                <a:gd name="T13" fmla="*/ 0 h 265"/>
                <a:gd name="T14" fmla="*/ 179 w 262"/>
                <a:gd name="T15" fmla="*/ 43 h 265"/>
                <a:gd name="T16" fmla="*/ 128 w 262"/>
                <a:gd name="T17" fmla="*/ 209 h 265"/>
                <a:gd name="T18" fmla="*/ 131 w 262"/>
                <a:gd name="T19" fmla="*/ 209 h 265"/>
                <a:gd name="T20" fmla="*/ 235 w 262"/>
                <a:gd name="T21" fmla="*/ 94 h 265"/>
                <a:gd name="T22" fmla="*/ 262 w 262"/>
                <a:gd name="T23" fmla="*/ 120 h 265"/>
                <a:gd name="T24" fmla="*/ 131 w 262"/>
                <a:gd name="T2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265">
                  <a:moveTo>
                    <a:pt x="131" y="265"/>
                  </a:moveTo>
                  <a:lnTo>
                    <a:pt x="86" y="225"/>
                  </a:lnTo>
                  <a:lnTo>
                    <a:pt x="139" y="53"/>
                  </a:lnTo>
                  <a:lnTo>
                    <a:pt x="139" y="53"/>
                  </a:lnTo>
                  <a:lnTo>
                    <a:pt x="30" y="171"/>
                  </a:lnTo>
                  <a:lnTo>
                    <a:pt x="0" y="147"/>
                  </a:lnTo>
                  <a:lnTo>
                    <a:pt x="134" y="0"/>
                  </a:lnTo>
                  <a:lnTo>
                    <a:pt x="179" y="43"/>
                  </a:lnTo>
                  <a:lnTo>
                    <a:pt x="128" y="209"/>
                  </a:lnTo>
                  <a:lnTo>
                    <a:pt x="131" y="209"/>
                  </a:lnTo>
                  <a:lnTo>
                    <a:pt x="235" y="94"/>
                  </a:lnTo>
                  <a:lnTo>
                    <a:pt x="262" y="120"/>
                  </a:lnTo>
                  <a:lnTo>
                    <a:pt x="131" y="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AB12BA0B-30C3-4E6F-AB4D-4013B9E0EA07}"/>
                </a:ext>
              </a:extLst>
            </p:cNvPr>
            <p:cNvSpPr/>
            <p:nvPr/>
          </p:nvSpPr>
          <p:spPr bwMode="auto">
            <a:xfrm>
              <a:off x="4352926" y="5441950"/>
              <a:ext cx="339725" cy="339725"/>
            </a:xfrm>
            <a:custGeom>
              <a:avLst/>
              <a:gdLst>
                <a:gd name="T0" fmla="*/ 73 w 80"/>
                <a:gd name="T1" fmla="*/ 43 h 80"/>
                <a:gd name="T2" fmla="*/ 61 w 80"/>
                <a:gd name="T3" fmla="*/ 34 h 80"/>
                <a:gd name="T4" fmla="*/ 57 w 80"/>
                <a:gd name="T5" fmla="*/ 18 h 80"/>
                <a:gd name="T6" fmla="*/ 42 w 80"/>
                <a:gd name="T7" fmla="*/ 19 h 80"/>
                <a:gd name="T8" fmla="*/ 47 w 80"/>
                <a:gd name="T9" fmla="*/ 35 h 80"/>
                <a:gd name="T10" fmla="*/ 48 w 80"/>
                <a:gd name="T11" fmla="*/ 37 h 80"/>
                <a:gd name="T12" fmla="*/ 58 w 80"/>
                <a:gd name="T13" fmla="*/ 68 h 80"/>
                <a:gd name="T14" fmla="*/ 18 w 80"/>
                <a:gd name="T15" fmla="*/ 69 h 80"/>
                <a:gd name="T16" fmla="*/ 9 w 80"/>
                <a:gd name="T17" fmla="*/ 33 h 80"/>
                <a:gd name="T18" fmla="*/ 22 w 80"/>
                <a:gd name="T19" fmla="*/ 42 h 80"/>
                <a:gd name="T20" fmla="*/ 24 w 80"/>
                <a:gd name="T21" fmla="*/ 60 h 80"/>
                <a:gd name="T22" fmla="*/ 42 w 80"/>
                <a:gd name="T23" fmla="*/ 61 h 80"/>
                <a:gd name="T24" fmla="*/ 37 w 80"/>
                <a:gd name="T25" fmla="*/ 45 h 80"/>
                <a:gd name="T26" fmla="*/ 35 w 80"/>
                <a:gd name="T27" fmla="*/ 42 h 80"/>
                <a:gd name="T28" fmla="*/ 27 w 80"/>
                <a:gd name="T29" fmla="*/ 12 h 80"/>
                <a:gd name="T30" fmla="*/ 65 w 80"/>
                <a:gd name="T31" fmla="*/ 10 h 80"/>
                <a:gd name="T32" fmla="*/ 73 w 80"/>
                <a:gd name="T33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0">
                  <a:moveTo>
                    <a:pt x="73" y="43"/>
                  </a:moveTo>
                  <a:cubicBezTo>
                    <a:pt x="61" y="34"/>
                    <a:pt x="61" y="34"/>
                    <a:pt x="61" y="34"/>
                  </a:cubicBezTo>
                  <a:cubicBezTo>
                    <a:pt x="64" y="28"/>
                    <a:pt x="63" y="22"/>
                    <a:pt x="57" y="18"/>
                  </a:cubicBezTo>
                  <a:cubicBezTo>
                    <a:pt x="51" y="14"/>
                    <a:pt x="46" y="14"/>
                    <a:pt x="42" y="19"/>
                  </a:cubicBezTo>
                  <a:cubicBezTo>
                    <a:pt x="38" y="23"/>
                    <a:pt x="40" y="29"/>
                    <a:pt x="47" y="35"/>
                  </a:cubicBezTo>
                  <a:cubicBezTo>
                    <a:pt x="47" y="36"/>
                    <a:pt x="48" y="36"/>
                    <a:pt x="48" y="37"/>
                  </a:cubicBezTo>
                  <a:cubicBezTo>
                    <a:pt x="60" y="50"/>
                    <a:pt x="63" y="60"/>
                    <a:pt x="58" y="68"/>
                  </a:cubicBezTo>
                  <a:cubicBezTo>
                    <a:pt x="48" y="80"/>
                    <a:pt x="35" y="80"/>
                    <a:pt x="18" y="69"/>
                  </a:cubicBezTo>
                  <a:cubicBezTo>
                    <a:pt x="3" y="58"/>
                    <a:pt x="0" y="46"/>
                    <a:pt x="9" y="33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7" y="49"/>
                    <a:pt x="18" y="55"/>
                    <a:pt x="24" y="60"/>
                  </a:cubicBezTo>
                  <a:cubicBezTo>
                    <a:pt x="32" y="66"/>
                    <a:pt x="38" y="66"/>
                    <a:pt x="42" y="61"/>
                  </a:cubicBezTo>
                  <a:cubicBezTo>
                    <a:pt x="45" y="57"/>
                    <a:pt x="43" y="52"/>
                    <a:pt x="37" y="45"/>
                  </a:cubicBezTo>
                  <a:cubicBezTo>
                    <a:pt x="36" y="44"/>
                    <a:pt x="35" y="43"/>
                    <a:pt x="35" y="42"/>
                  </a:cubicBezTo>
                  <a:cubicBezTo>
                    <a:pt x="23" y="30"/>
                    <a:pt x="21" y="20"/>
                    <a:pt x="27" y="12"/>
                  </a:cubicBezTo>
                  <a:cubicBezTo>
                    <a:pt x="36" y="0"/>
                    <a:pt x="49" y="0"/>
                    <a:pt x="65" y="10"/>
                  </a:cubicBezTo>
                  <a:cubicBezTo>
                    <a:pt x="78" y="20"/>
                    <a:pt x="80" y="31"/>
                    <a:pt x="73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D6C42A32-F764-438D-9051-5D04FCD2CEEE}"/>
                </a:ext>
              </a:extLst>
            </p:cNvPr>
            <p:cNvSpPr/>
            <p:nvPr/>
          </p:nvSpPr>
          <p:spPr bwMode="auto">
            <a:xfrm>
              <a:off x="4684713" y="5578475"/>
              <a:ext cx="292100" cy="347663"/>
            </a:xfrm>
            <a:custGeom>
              <a:avLst/>
              <a:gdLst>
                <a:gd name="T0" fmla="*/ 29 w 184"/>
                <a:gd name="T1" fmla="*/ 27 h 219"/>
                <a:gd name="T2" fmla="*/ 42 w 184"/>
                <a:gd name="T3" fmla="*/ 0 h 219"/>
                <a:gd name="T4" fmla="*/ 184 w 184"/>
                <a:gd name="T5" fmla="*/ 75 h 219"/>
                <a:gd name="T6" fmla="*/ 168 w 184"/>
                <a:gd name="T7" fmla="*/ 104 h 219"/>
                <a:gd name="T8" fmla="*/ 117 w 184"/>
                <a:gd name="T9" fmla="*/ 78 h 219"/>
                <a:gd name="T10" fmla="*/ 37 w 184"/>
                <a:gd name="T11" fmla="*/ 219 h 219"/>
                <a:gd name="T12" fmla="*/ 0 w 184"/>
                <a:gd name="T13" fmla="*/ 198 h 219"/>
                <a:gd name="T14" fmla="*/ 80 w 184"/>
                <a:gd name="T15" fmla="*/ 56 h 219"/>
                <a:gd name="T16" fmla="*/ 29 w 184"/>
                <a:gd name="T17" fmla="*/ 2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9">
                  <a:moveTo>
                    <a:pt x="29" y="27"/>
                  </a:moveTo>
                  <a:lnTo>
                    <a:pt x="42" y="0"/>
                  </a:lnTo>
                  <a:lnTo>
                    <a:pt x="184" y="75"/>
                  </a:lnTo>
                  <a:lnTo>
                    <a:pt x="168" y="104"/>
                  </a:lnTo>
                  <a:lnTo>
                    <a:pt x="117" y="78"/>
                  </a:lnTo>
                  <a:lnTo>
                    <a:pt x="37" y="219"/>
                  </a:lnTo>
                  <a:lnTo>
                    <a:pt x="0" y="198"/>
                  </a:lnTo>
                  <a:lnTo>
                    <a:pt x="80" y="56"/>
                  </a:lnTo>
                  <a:lnTo>
                    <a:pt x="29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605B6D59-DC19-4794-9FCB-EAE500562DD4}"/>
                </a:ext>
              </a:extLst>
            </p:cNvPr>
            <p:cNvSpPr/>
            <p:nvPr/>
          </p:nvSpPr>
          <p:spPr bwMode="auto">
            <a:xfrm>
              <a:off x="4903788" y="5722938"/>
              <a:ext cx="187325" cy="309563"/>
            </a:xfrm>
            <a:custGeom>
              <a:avLst/>
              <a:gdLst>
                <a:gd name="T0" fmla="*/ 118 w 118"/>
                <a:gd name="T1" fmla="*/ 16 h 195"/>
                <a:gd name="T2" fmla="*/ 41 w 118"/>
                <a:gd name="T3" fmla="*/ 195 h 195"/>
                <a:gd name="T4" fmla="*/ 0 w 118"/>
                <a:gd name="T5" fmla="*/ 179 h 195"/>
                <a:gd name="T6" fmla="*/ 81 w 118"/>
                <a:gd name="T7" fmla="*/ 0 h 195"/>
                <a:gd name="T8" fmla="*/ 118 w 118"/>
                <a:gd name="T9" fmla="*/ 1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95">
                  <a:moveTo>
                    <a:pt x="118" y="16"/>
                  </a:moveTo>
                  <a:lnTo>
                    <a:pt x="41" y="195"/>
                  </a:lnTo>
                  <a:lnTo>
                    <a:pt x="0" y="179"/>
                  </a:lnTo>
                  <a:lnTo>
                    <a:pt x="81" y="0"/>
                  </a:lnTo>
                  <a:lnTo>
                    <a:pt x="11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092BA281-41C7-4C74-9A1E-2B3723BC2B7D}"/>
                </a:ext>
              </a:extLst>
            </p:cNvPr>
            <p:cNvSpPr/>
            <p:nvPr/>
          </p:nvSpPr>
          <p:spPr bwMode="auto">
            <a:xfrm>
              <a:off x="5129213" y="5773738"/>
              <a:ext cx="254000" cy="347663"/>
            </a:xfrm>
            <a:custGeom>
              <a:avLst/>
              <a:gdLst>
                <a:gd name="T0" fmla="*/ 0 w 160"/>
                <a:gd name="T1" fmla="*/ 32 h 219"/>
                <a:gd name="T2" fmla="*/ 11 w 160"/>
                <a:gd name="T3" fmla="*/ 0 h 219"/>
                <a:gd name="T4" fmla="*/ 160 w 160"/>
                <a:gd name="T5" fmla="*/ 51 h 219"/>
                <a:gd name="T6" fmla="*/ 150 w 160"/>
                <a:gd name="T7" fmla="*/ 83 h 219"/>
                <a:gd name="T8" fmla="*/ 96 w 160"/>
                <a:gd name="T9" fmla="*/ 64 h 219"/>
                <a:gd name="T10" fmla="*/ 43 w 160"/>
                <a:gd name="T11" fmla="*/ 219 h 219"/>
                <a:gd name="T12" fmla="*/ 3 w 160"/>
                <a:gd name="T13" fmla="*/ 203 h 219"/>
                <a:gd name="T14" fmla="*/ 56 w 160"/>
                <a:gd name="T15" fmla="*/ 51 h 219"/>
                <a:gd name="T16" fmla="*/ 0 w 160"/>
                <a:gd name="T17" fmla="*/ 3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19">
                  <a:moveTo>
                    <a:pt x="0" y="32"/>
                  </a:moveTo>
                  <a:lnTo>
                    <a:pt x="11" y="0"/>
                  </a:lnTo>
                  <a:lnTo>
                    <a:pt x="160" y="51"/>
                  </a:lnTo>
                  <a:lnTo>
                    <a:pt x="150" y="83"/>
                  </a:lnTo>
                  <a:lnTo>
                    <a:pt x="96" y="64"/>
                  </a:lnTo>
                  <a:lnTo>
                    <a:pt x="43" y="219"/>
                  </a:lnTo>
                  <a:lnTo>
                    <a:pt x="3" y="203"/>
                  </a:lnTo>
                  <a:lnTo>
                    <a:pt x="56" y="51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C7CD65DB-BDBB-49F2-8802-3840AC90B8B5}"/>
                </a:ext>
              </a:extLst>
            </p:cNvPr>
            <p:cNvSpPr/>
            <p:nvPr/>
          </p:nvSpPr>
          <p:spPr bwMode="auto">
            <a:xfrm>
              <a:off x="5380038" y="5867400"/>
              <a:ext cx="317500" cy="352425"/>
            </a:xfrm>
            <a:custGeom>
              <a:avLst/>
              <a:gdLst>
                <a:gd name="T0" fmla="*/ 59 w 75"/>
                <a:gd name="T1" fmla="*/ 10 h 83"/>
                <a:gd name="T2" fmla="*/ 75 w 75"/>
                <a:gd name="T3" fmla="*/ 13 h 83"/>
                <a:gd name="T4" fmla="*/ 65 w 75"/>
                <a:gd name="T5" fmla="*/ 59 h 83"/>
                <a:gd name="T6" fmla="*/ 29 w 75"/>
                <a:gd name="T7" fmla="*/ 80 h 83"/>
                <a:gd name="T8" fmla="*/ 3 w 75"/>
                <a:gd name="T9" fmla="*/ 45 h 83"/>
                <a:gd name="T10" fmla="*/ 12 w 75"/>
                <a:gd name="T11" fmla="*/ 0 h 83"/>
                <a:gd name="T12" fmla="*/ 28 w 75"/>
                <a:gd name="T13" fmla="*/ 4 h 83"/>
                <a:gd name="T14" fmla="*/ 20 w 75"/>
                <a:gd name="T15" fmla="*/ 43 h 83"/>
                <a:gd name="T16" fmla="*/ 31 w 75"/>
                <a:gd name="T17" fmla="*/ 69 h 83"/>
                <a:gd name="T18" fmla="*/ 51 w 75"/>
                <a:gd name="T19" fmla="*/ 49 h 83"/>
                <a:gd name="T20" fmla="*/ 59 w 75"/>
                <a:gd name="T21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83">
                  <a:moveTo>
                    <a:pt x="59" y="10"/>
                  </a:moveTo>
                  <a:cubicBezTo>
                    <a:pt x="75" y="13"/>
                    <a:pt x="75" y="13"/>
                    <a:pt x="75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1" y="76"/>
                    <a:pt x="49" y="83"/>
                    <a:pt x="29" y="80"/>
                  </a:cubicBezTo>
                  <a:cubicBezTo>
                    <a:pt x="8" y="75"/>
                    <a:pt x="0" y="63"/>
                    <a:pt x="3" y="4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5" y="59"/>
                    <a:pt x="19" y="67"/>
                    <a:pt x="31" y="69"/>
                  </a:cubicBezTo>
                  <a:cubicBezTo>
                    <a:pt x="42" y="72"/>
                    <a:pt x="48" y="66"/>
                    <a:pt x="51" y="49"/>
                  </a:cubicBezTo>
                  <a:lnTo>
                    <a:pt x="5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F4F0D78-EBAF-4FF9-9091-F0153DF2498F}"/>
                </a:ext>
              </a:extLst>
            </p:cNvPr>
            <p:cNvSpPr/>
            <p:nvPr/>
          </p:nvSpPr>
          <p:spPr bwMode="auto">
            <a:xfrm>
              <a:off x="5740401" y="5930900"/>
              <a:ext cx="258763" cy="322263"/>
            </a:xfrm>
            <a:custGeom>
              <a:avLst/>
              <a:gdLst>
                <a:gd name="T0" fmla="*/ 0 w 163"/>
                <a:gd name="T1" fmla="*/ 32 h 203"/>
                <a:gd name="T2" fmla="*/ 2 w 163"/>
                <a:gd name="T3" fmla="*/ 0 h 203"/>
                <a:gd name="T4" fmla="*/ 163 w 163"/>
                <a:gd name="T5" fmla="*/ 13 h 203"/>
                <a:gd name="T6" fmla="*/ 160 w 163"/>
                <a:gd name="T7" fmla="*/ 46 h 203"/>
                <a:gd name="T8" fmla="*/ 101 w 163"/>
                <a:gd name="T9" fmla="*/ 40 h 203"/>
                <a:gd name="T10" fmla="*/ 88 w 163"/>
                <a:gd name="T11" fmla="*/ 203 h 203"/>
                <a:gd name="T12" fmla="*/ 45 w 163"/>
                <a:gd name="T13" fmla="*/ 201 h 203"/>
                <a:gd name="T14" fmla="*/ 58 w 163"/>
                <a:gd name="T15" fmla="*/ 38 h 203"/>
                <a:gd name="T16" fmla="*/ 0 w 163"/>
                <a:gd name="T17" fmla="*/ 3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203">
                  <a:moveTo>
                    <a:pt x="0" y="32"/>
                  </a:moveTo>
                  <a:lnTo>
                    <a:pt x="2" y="0"/>
                  </a:lnTo>
                  <a:lnTo>
                    <a:pt x="163" y="13"/>
                  </a:lnTo>
                  <a:lnTo>
                    <a:pt x="160" y="46"/>
                  </a:lnTo>
                  <a:lnTo>
                    <a:pt x="101" y="40"/>
                  </a:lnTo>
                  <a:lnTo>
                    <a:pt x="88" y="203"/>
                  </a:lnTo>
                  <a:lnTo>
                    <a:pt x="45" y="201"/>
                  </a:lnTo>
                  <a:lnTo>
                    <a:pt x="58" y="3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AB94F46E-F15A-4242-867D-6DB7C1AB6B0D}"/>
                </a:ext>
              </a:extLst>
            </p:cNvPr>
            <p:cNvSpPr/>
            <p:nvPr/>
          </p:nvSpPr>
          <p:spPr bwMode="auto">
            <a:xfrm>
              <a:off x="6045201" y="5948363"/>
              <a:ext cx="220663" cy="317500"/>
            </a:xfrm>
            <a:custGeom>
              <a:avLst/>
              <a:gdLst>
                <a:gd name="T0" fmla="*/ 5 w 139"/>
                <a:gd name="T1" fmla="*/ 200 h 200"/>
                <a:gd name="T2" fmla="*/ 0 w 139"/>
                <a:gd name="T3" fmla="*/ 2 h 200"/>
                <a:gd name="T4" fmla="*/ 131 w 139"/>
                <a:gd name="T5" fmla="*/ 0 h 200"/>
                <a:gd name="T6" fmla="*/ 134 w 139"/>
                <a:gd name="T7" fmla="*/ 32 h 200"/>
                <a:gd name="T8" fmla="*/ 43 w 139"/>
                <a:gd name="T9" fmla="*/ 35 h 200"/>
                <a:gd name="T10" fmla="*/ 45 w 139"/>
                <a:gd name="T11" fmla="*/ 80 h 200"/>
                <a:gd name="T12" fmla="*/ 128 w 139"/>
                <a:gd name="T13" fmla="*/ 77 h 200"/>
                <a:gd name="T14" fmla="*/ 128 w 139"/>
                <a:gd name="T15" fmla="*/ 112 h 200"/>
                <a:gd name="T16" fmla="*/ 45 w 139"/>
                <a:gd name="T17" fmla="*/ 112 h 200"/>
                <a:gd name="T18" fmla="*/ 45 w 139"/>
                <a:gd name="T19" fmla="*/ 166 h 200"/>
                <a:gd name="T20" fmla="*/ 139 w 139"/>
                <a:gd name="T21" fmla="*/ 163 h 200"/>
                <a:gd name="T22" fmla="*/ 139 w 139"/>
                <a:gd name="T23" fmla="*/ 195 h 200"/>
                <a:gd name="T24" fmla="*/ 5 w 139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00">
                  <a:moveTo>
                    <a:pt x="5" y="200"/>
                  </a:moveTo>
                  <a:lnTo>
                    <a:pt x="0" y="2"/>
                  </a:lnTo>
                  <a:lnTo>
                    <a:pt x="131" y="0"/>
                  </a:lnTo>
                  <a:lnTo>
                    <a:pt x="134" y="32"/>
                  </a:lnTo>
                  <a:lnTo>
                    <a:pt x="43" y="35"/>
                  </a:lnTo>
                  <a:lnTo>
                    <a:pt x="45" y="80"/>
                  </a:lnTo>
                  <a:lnTo>
                    <a:pt x="128" y="77"/>
                  </a:lnTo>
                  <a:lnTo>
                    <a:pt x="128" y="112"/>
                  </a:lnTo>
                  <a:lnTo>
                    <a:pt x="45" y="112"/>
                  </a:lnTo>
                  <a:lnTo>
                    <a:pt x="45" y="166"/>
                  </a:lnTo>
                  <a:lnTo>
                    <a:pt x="139" y="163"/>
                  </a:lnTo>
                  <a:lnTo>
                    <a:pt x="139" y="195"/>
                  </a:lnTo>
                  <a:lnTo>
                    <a:pt x="5" y="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FE01ECDA-2FBF-4C7E-A9DE-5ECFAF98B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526" y="5875338"/>
              <a:ext cx="325438" cy="349250"/>
            </a:xfrm>
            <a:custGeom>
              <a:avLst/>
              <a:gdLst>
                <a:gd name="T0" fmla="*/ 46 w 77"/>
                <a:gd name="T1" fmla="*/ 78 h 82"/>
                <a:gd name="T2" fmla="*/ 4 w 77"/>
                <a:gd name="T3" fmla="*/ 48 h 82"/>
                <a:gd name="T4" fmla="*/ 31 w 77"/>
                <a:gd name="T5" fmla="*/ 4 h 82"/>
                <a:gd name="T6" fmla="*/ 73 w 77"/>
                <a:gd name="T7" fmla="*/ 34 h 82"/>
                <a:gd name="T8" fmla="*/ 46 w 77"/>
                <a:gd name="T9" fmla="*/ 78 h 82"/>
                <a:gd name="T10" fmla="*/ 33 w 77"/>
                <a:gd name="T11" fmla="*/ 15 h 82"/>
                <a:gd name="T12" fmla="*/ 20 w 77"/>
                <a:gd name="T13" fmla="*/ 45 h 82"/>
                <a:gd name="T14" fmla="*/ 44 w 77"/>
                <a:gd name="T15" fmla="*/ 67 h 82"/>
                <a:gd name="T16" fmla="*/ 57 w 77"/>
                <a:gd name="T17" fmla="*/ 38 h 82"/>
                <a:gd name="T18" fmla="*/ 33 w 77"/>
                <a:gd name="T19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2">
                  <a:moveTo>
                    <a:pt x="46" y="78"/>
                  </a:moveTo>
                  <a:cubicBezTo>
                    <a:pt x="24" y="82"/>
                    <a:pt x="10" y="72"/>
                    <a:pt x="4" y="48"/>
                  </a:cubicBezTo>
                  <a:cubicBezTo>
                    <a:pt x="0" y="24"/>
                    <a:pt x="8" y="9"/>
                    <a:pt x="31" y="4"/>
                  </a:cubicBezTo>
                  <a:cubicBezTo>
                    <a:pt x="53" y="0"/>
                    <a:pt x="67" y="10"/>
                    <a:pt x="73" y="34"/>
                  </a:cubicBezTo>
                  <a:cubicBezTo>
                    <a:pt x="77" y="58"/>
                    <a:pt x="68" y="73"/>
                    <a:pt x="46" y="78"/>
                  </a:cubicBezTo>
                  <a:close/>
                  <a:moveTo>
                    <a:pt x="33" y="15"/>
                  </a:moveTo>
                  <a:cubicBezTo>
                    <a:pt x="21" y="17"/>
                    <a:pt x="17" y="27"/>
                    <a:pt x="20" y="45"/>
                  </a:cubicBezTo>
                  <a:cubicBezTo>
                    <a:pt x="24" y="63"/>
                    <a:pt x="32" y="70"/>
                    <a:pt x="44" y="67"/>
                  </a:cubicBezTo>
                  <a:cubicBezTo>
                    <a:pt x="56" y="65"/>
                    <a:pt x="60" y="55"/>
                    <a:pt x="57" y="38"/>
                  </a:cubicBezTo>
                  <a:cubicBezTo>
                    <a:pt x="53" y="20"/>
                    <a:pt x="45" y="12"/>
                    <a:pt x="3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2D54D445-94B2-4955-B5D5-2ABDAB8445E1}"/>
                </a:ext>
              </a:extLst>
            </p:cNvPr>
            <p:cNvSpPr/>
            <p:nvPr/>
          </p:nvSpPr>
          <p:spPr bwMode="auto">
            <a:xfrm>
              <a:off x="6821488" y="5781675"/>
              <a:ext cx="241300" cy="361950"/>
            </a:xfrm>
            <a:custGeom>
              <a:avLst/>
              <a:gdLst>
                <a:gd name="T0" fmla="*/ 101 w 152"/>
                <a:gd name="T1" fmla="*/ 214 h 228"/>
                <a:gd name="T2" fmla="*/ 64 w 152"/>
                <a:gd name="T3" fmla="*/ 228 h 228"/>
                <a:gd name="T4" fmla="*/ 0 w 152"/>
                <a:gd name="T5" fmla="*/ 41 h 228"/>
                <a:gd name="T6" fmla="*/ 120 w 152"/>
                <a:gd name="T7" fmla="*/ 0 h 228"/>
                <a:gd name="T8" fmla="*/ 131 w 152"/>
                <a:gd name="T9" fmla="*/ 33 h 228"/>
                <a:gd name="T10" fmla="*/ 51 w 152"/>
                <a:gd name="T11" fmla="*/ 59 h 228"/>
                <a:gd name="T12" fmla="*/ 64 w 152"/>
                <a:gd name="T13" fmla="*/ 105 h 228"/>
                <a:gd name="T14" fmla="*/ 141 w 152"/>
                <a:gd name="T15" fmla="*/ 78 h 228"/>
                <a:gd name="T16" fmla="*/ 152 w 152"/>
                <a:gd name="T17" fmla="*/ 110 h 228"/>
                <a:gd name="T18" fmla="*/ 75 w 152"/>
                <a:gd name="T19" fmla="*/ 134 h 228"/>
                <a:gd name="T20" fmla="*/ 101 w 152"/>
                <a:gd name="T21" fmla="*/ 21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" h="228">
                  <a:moveTo>
                    <a:pt x="101" y="214"/>
                  </a:moveTo>
                  <a:lnTo>
                    <a:pt x="64" y="228"/>
                  </a:lnTo>
                  <a:lnTo>
                    <a:pt x="0" y="41"/>
                  </a:lnTo>
                  <a:lnTo>
                    <a:pt x="120" y="0"/>
                  </a:lnTo>
                  <a:lnTo>
                    <a:pt x="131" y="33"/>
                  </a:lnTo>
                  <a:lnTo>
                    <a:pt x="51" y="59"/>
                  </a:lnTo>
                  <a:lnTo>
                    <a:pt x="64" y="105"/>
                  </a:lnTo>
                  <a:lnTo>
                    <a:pt x="141" y="78"/>
                  </a:lnTo>
                  <a:lnTo>
                    <a:pt x="152" y="110"/>
                  </a:lnTo>
                  <a:lnTo>
                    <a:pt x="75" y="134"/>
                  </a:lnTo>
                  <a:lnTo>
                    <a:pt x="10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E3CF7A98-2621-4CF8-BEF1-793070F1B5C4}"/>
                </a:ext>
              </a:extLst>
            </p:cNvPr>
            <p:cNvSpPr/>
            <p:nvPr/>
          </p:nvSpPr>
          <p:spPr bwMode="auto">
            <a:xfrm>
              <a:off x="7189788" y="5591175"/>
              <a:ext cx="288925" cy="347663"/>
            </a:xfrm>
            <a:custGeom>
              <a:avLst/>
              <a:gdLst>
                <a:gd name="T0" fmla="*/ 16 w 182"/>
                <a:gd name="T1" fmla="*/ 104 h 219"/>
                <a:gd name="T2" fmla="*/ 0 w 182"/>
                <a:gd name="T3" fmla="*/ 75 h 219"/>
                <a:gd name="T4" fmla="*/ 139 w 182"/>
                <a:gd name="T5" fmla="*/ 0 h 219"/>
                <a:gd name="T6" fmla="*/ 155 w 182"/>
                <a:gd name="T7" fmla="*/ 27 h 219"/>
                <a:gd name="T8" fmla="*/ 104 w 182"/>
                <a:gd name="T9" fmla="*/ 56 h 219"/>
                <a:gd name="T10" fmla="*/ 182 w 182"/>
                <a:gd name="T11" fmla="*/ 201 h 219"/>
                <a:gd name="T12" fmla="*/ 144 w 182"/>
                <a:gd name="T13" fmla="*/ 219 h 219"/>
                <a:gd name="T14" fmla="*/ 67 w 182"/>
                <a:gd name="T15" fmla="*/ 75 h 219"/>
                <a:gd name="T16" fmla="*/ 16 w 182"/>
                <a:gd name="T17" fmla="*/ 10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219">
                  <a:moveTo>
                    <a:pt x="16" y="104"/>
                  </a:moveTo>
                  <a:lnTo>
                    <a:pt x="0" y="75"/>
                  </a:lnTo>
                  <a:lnTo>
                    <a:pt x="139" y="0"/>
                  </a:lnTo>
                  <a:lnTo>
                    <a:pt x="155" y="27"/>
                  </a:lnTo>
                  <a:lnTo>
                    <a:pt x="104" y="56"/>
                  </a:lnTo>
                  <a:lnTo>
                    <a:pt x="182" y="201"/>
                  </a:lnTo>
                  <a:lnTo>
                    <a:pt x="144" y="219"/>
                  </a:lnTo>
                  <a:lnTo>
                    <a:pt x="67" y="75"/>
                  </a:lnTo>
                  <a:lnTo>
                    <a:pt x="1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C358172C-4C71-4E9C-A1BF-ACD325F58CD7}"/>
                </a:ext>
              </a:extLst>
            </p:cNvPr>
            <p:cNvSpPr/>
            <p:nvPr/>
          </p:nvSpPr>
          <p:spPr bwMode="auto">
            <a:xfrm>
              <a:off x="7453313" y="5446713"/>
              <a:ext cx="352425" cy="374650"/>
            </a:xfrm>
            <a:custGeom>
              <a:avLst/>
              <a:gdLst>
                <a:gd name="T0" fmla="*/ 109 w 222"/>
                <a:gd name="T1" fmla="*/ 236 h 236"/>
                <a:gd name="T2" fmla="*/ 0 w 222"/>
                <a:gd name="T3" fmla="*/ 75 h 236"/>
                <a:gd name="T4" fmla="*/ 107 w 222"/>
                <a:gd name="T5" fmla="*/ 0 h 236"/>
                <a:gd name="T6" fmla="*/ 125 w 222"/>
                <a:gd name="T7" fmla="*/ 27 h 236"/>
                <a:gd name="T8" fmla="*/ 53 w 222"/>
                <a:gd name="T9" fmla="*/ 78 h 236"/>
                <a:gd name="T10" fmla="*/ 77 w 222"/>
                <a:gd name="T11" fmla="*/ 115 h 236"/>
                <a:gd name="T12" fmla="*/ 147 w 222"/>
                <a:gd name="T13" fmla="*/ 67 h 236"/>
                <a:gd name="T14" fmla="*/ 165 w 222"/>
                <a:gd name="T15" fmla="*/ 94 h 236"/>
                <a:gd name="T16" fmla="*/ 96 w 222"/>
                <a:gd name="T17" fmla="*/ 142 h 236"/>
                <a:gd name="T18" fmla="*/ 125 w 222"/>
                <a:gd name="T19" fmla="*/ 185 h 236"/>
                <a:gd name="T20" fmla="*/ 203 w 222"/>
                <a:gd name="T21" fmla="*/ 131 h 236"/>
                <a:gd name="T22" fmla="*/ 222 w 222"/>
                <a:gd name="T23" fmla="*/ 161 h 236"/>
                <a:gd name="T24" fmla="*/ 109 w 222"/>
                <a:gd name="T2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36">
                  <a:moveTo>
                    <a:pt x="109" y="236"/>
                  </a:moveTo>
                  <a:lnTo>
                    <a:pt x="0" y="75"/>
                  </a:lnTo>
                  <a:lnTo>
                    <a:pt x="107" y="0"/>
                  </a:lnTo>
                  <a:lnTo>
                    <a:pt x="125" y="27"/>
                  </a:lnTo>
                  <a:lnTo>
                    <a:pt x="53" y="78"/>
                  </a:lnTo>
                  <a:lnTo>
                    <a:pt x="77" y="115"/>
                  </a:lnTo>
                  <a:lnTo>
                    <a:pt x="147" y="67"/>
                  </a:lnTo>
                  <a:lnTo>
                    <a:pt x="165" y="94"/>
                  </a:lnTo>
                  <a:lnTo>
                    <a:pt x="96" y="142"/>
                  </a:lnTo>
                  <a:lnTo>
                    <a:pt x="125" y="185"/>
                  </a:lnTo>
                  <a:lnTo>
                    <a:pt x="203" y="131"/>
                  </a:lnTo>
                  <a:lnTo>
                    <a:pt x="222" y="161"/>
                  </a:lnTo>
                  <a:lnTo>
                    <a:pt x="109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885EB00-3DEA-41A0-A4F4-AC2C8C0EF357}"/>
                </a:ext>
              </a:extLst>
            </p:cNvPr>
            <p:cNvSpPr/>
            <p:nvPr/>
          </p:nvSpPr>
          <p:spPr bwMode="auto">
            <a:xfrm>
              <a:off x="7702551" y="5264150"/>
              <a:ext cx="344488" cy="352425"/>
            </a:xfrm>
            <a:custGeom>
              <a:avLst/>
              <a:gdLst>
                <a:gd name="T0" fmla="*/ 55 w 81"/>
                <a:gd name="T1" fmla="*/ 12 h 83"/>
                <a:gd name="T2" fmla="*/ 42 w 81"/>
                <a:gd name="T3" fmla="*/ 23 h 83"/>
                <a:gd name="T4" fmla="*/ 22 w 81"/>
                <a:gd name="T5" fmla="*/ 22 h 83"/>
                <a:gd name="T6" fmla="*/ 29 w 81"/>
                <a:gd name="T7" fmla="*/ 51 h 83"/>
                <a:gd name="T8" fmla="*/ 57 w 81"/>
                <a:gd name="T9" fmla="*/ 62 h 83"/>
                <a:gd name="T10" fmla="*/ 59 w 81"/>
                <a:gd name="T11" fmla="*/ 42 h 83"/>
                <a:gd name="T12" fmla="*/ 72 w 81"/>
                <a:gd name="T13" fmla="*/ 32 h 83"/>
                <a:gd name="T14" fmla="*/ 64 w 81"/>
                <a:gd name="T15" fmla="*/ 70 h 83"/>
                <a:gd name="T16" fmla="*/ 17 w 81"/>
                <a:gd name="T17" fmla="*/ 62 h 83"/>
                <a:gd name="T18" fmla="*/ 15 w 81"/>
                <a:gd name="T19" fmla="*/ 13 h 83"/>
                <a:gd name="T20" fmla="*/ 55 w 81"/>
                <a:gd name="T21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3">
                  <a:moveTo>
                    <a:pt x="55" y="12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6" y="17"/>
                    <a:pt x="29" y="16"/>
                    <a:pt x="22" y="22"/>
                  </a:cubicBezTo>
                  <a:cubicBezTo>
                    <a:pt x="16" y="28"/>
                    <a:pt x="18" y="38"/>
                    <a:pt x="29" y="51"/>
                  </a:cubicBezTo>
                  <a:cubicBezTo>
                    <a:pt x="41" y="64"/>
                    <a:pt x="50" y="68"/>
                    <a:pt x="57" y="62"/>
                  </a:cubicBezTo>
                  <a:cubicBezTo>
                    <a:pt x="64" y="56"/>
                    <a:pt x="64" y="50"/>
                    <a:pt x="59" y="4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81" y="44"/>
                    <a:pt x="79" y="57"/>
                    <a:pt x="64" y="70"/>
                  </a:cubicBezTo>
                  <a:cubicBezTo>
                    <a:pt x="49" y="83"/>
                    <a:pt x="33" y="80"/>
                    <a:pt x="17" y="62"/>
                  </a:cubicBezTo>
                  <a:cubicBezTo>
                    <a:pt x="1" y="43"/>
                    <a:pt x="0" y="27"/>
                    <a:pt x="15" y="13"/>
                  </a:cubicBezTo>
                  <a:cubicBezTo>
                    <a:pt x="30" y="1"/>
                    <a:pt x="43" y="0"/>
                    <a:pt x="5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3696277D-2906-47A7-B197-833F408BC1D5}"/>
                </a:ext>
              </a:extLst>
            </p:cNvPr>
            <p:cNvSpPr/>
            <p:nvPr/>
          </p:nvSpPr>
          <p:spPr bwMode="auto">
            <a:xfrm>
              <a:off x="7907338" y="5018088"/>
              <a:ext cx="398463" cy="395288"/>
            </a:xfrm>
            <a:custGeom>
              <a:avLst/>
              <a:gdLst>
                <a:gd name="T0" fmla="*/ 173 w 251"/>
                <a:gd name="T1" fmla="*/ 217 h 249"/>
                <a:gd name="T2" fmla="*/ 144 w 251"/>
                <a:gd name="T3" fmla="*/ 249 h 249"/>
                <a:gd name="T4" fmla="*/ 0 w 251"/>
                <a:gd name="T5" fmla="*/ 115 h 249"/>
                <a:gd name="T6" fmla="*/ 26 w 251"/>
                <a:gd name="T7" fmla="*/ 86 h 249"/>
                <a:gd name="T8" fmla="*/ 85 w 251"/>
                <a:gd name="T9" fmla="*/ 136 h 249"/>
                <a:gd name="T10" fmla="*/ 133 w 251"/>
                <a:gd name="T11" fmla="*/ 83 h 249"/>
                <a:gd name="T12" fmla="*/ 77 w 251"/>
                <a:gd name="T13" fmla="*/ 29 h 249"/>
                <a:gd name="T14" fmla="*/ 106 w 251"/>
                <a:gd name="T15" fmla="*/ 0 h 249"/>
                <a:gd name="T16" fmla="*/ 251 w 251"/>
                <a:gd name="T17" fmla="*/ 131 h 249"/>
                <a:gd name="T18" fmla="*/ 224 w 251"/>
                <a:gd name="T19" fmla="*/ 160 h 249"/>
                <a:gd name="T20" fmla="*/ 160 w 251"/>
                <a:gd name="T21" fmla="*/ 104 h 249"/>
                <a:gd name="T22" fmla="*/ 109 w 251"/>
                <a:gd name="T23" fmla="*/ 160 h 249"/>
                <a:gd name="T24" fmla="*/ 173 w 251"/>
                <a:gd name="T25" fmla="*/ 21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73" y="217"/>
                  </a:moveTo>
                  <a:lnTo>
                    <a:pt x="144" y="249"/>
                  </a:lnTo>
                  <a:lnTo>
                    <a:pt x="0" y="115"/>
                  </a:lnTo>
                  <a:lnTo>
                    <a:pt x="26" y="86"/>
                  </a:lnTo>
                  <a:lnTo>
                    <a:pt x="85" y="136"/>
                  </a:lnTo>
                  <a:lnTo>
                    <a:pt x="133" y="83"/>
                  </a:lnTo>
                  <a:lnTo>
                    <a:pt x="77" y="29"/>
                  </a:lnTo>
                  <a:lnTo>
                    <a:pt x="106" y="0"/>
                  </a:lnTo>
                  <a:lnTo>
                    <a:pt x="251" y="131"/>
                  </a:lnTo>
                  <a:lnTo>
                    <a:pt x="224" y="160"/>
                  </a:lnTo>
                  <a:lnTo>
                    <a:pt x="160" y="104"/>
                  </a:lnTo>
                  <a:lnTo>
                    <a:pt x="109" y="160"/>
                  </a:lnTo>
                  <a:lnTo>
                    <a:pt x="173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86865ECC-14E3-47FD-B0B0-87D95A6EF08B}"/>
                </a:ext>
              </a:extLst>
            </p:cNvPr>
            <p:cNvSpPr/>
            <p:nvPr/>
          </p:nvSpPr>
          <p:spPr bwMode="auto">
            <a:xfrm>
              <a:off x="8118476" y="4733925"/>
              <a:ext cx="415925" cy="407988"/>
            </a:xfrm>
            <a:custGeom>
              <a:avLst/>
              <a:gdLst>
                <a:gd name="T0" fmla="*/ 262 w 262"/>
                <a:gd name="T1" fmla="*/ 112 h 257"/>
                <a:gd name="T2" fmla="*/ 227 w 262"/>
                <a:gd name="T3" fmla="*/ 163 h 257"/>
                <a:gd name="T4" fmla="*/ 48 w 262"/>
                <a:gd name="T5" fmla="*/ 131 h 257"/>
                <a:gd name="T6" fmla="*/ 48 w 262"/>
                <a:gd name="T7" fmla="*/ 133 h 257"/>
                <a:gd name="T8" fmla="*/ 182 w 262"/>
                <a:gd name="T9" fmla="*/ 224 h 257"/>
                <a:gd name="T10" fmla="*/ 160 w 262"/>
                <a:gd name="T11" fmla="*/ 257 h 257"/>
                <a:gd name="T12" fmla="*/ 0 w 262"/>
                <a:gd name="T13" fmla="*/ 144 h 257"/>
                <a:gd name="T14" fmla="*/ 35 w 262"/>
                <a:gd name="T15" fmla="*/ 93 h 257"/>
                <a:gd name="T16" fmla="*/ 203 w 262"/>
                <a:gd name="T17" fmla="*/ 123 h 257"/>
                <a:gd name="T18" fmla="*/ 203 w 262"/>
                <a:gd name="T19" fmla="*/ 120 h 257"/>
                <a:gd name="T20" fmla="*/ 78 w 262"/>
                <a:gd name="T21" fmla="*/ 32 h 257"/>
                <a:gd name="T22" fmla="*/ 99 w 262"/>
                <a:gd name="T23" fmla="*/ 0 h 257"/>
                <a:gd name="T24" fmla="*/ 262 w 262"/>
                <a:gd name="T25" fmla="*/ 11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257">
                  <a:moveTo>
                    <a:pt x="262" y="112"/>
                  </a:moveTo>
                  <a:lnTo>
                    <a:pt x="227" y="163"/>
                  </a:lnTo>
                  <a:lnTo>
                    <a:pt x="48" y="131"/>
                  </a:lnTo>
                  <a:lnTo>
                    <a:pt x="48" y="133"/>
                  </a:lnTo>
                  <a:lnTo>
                    <a:pt x="182" y="224"/>
                  </a:lnTo>
                  <a:lnTo>
                    <a:pt x="160" y="257"/>
                  </a:lnTo>
                  <a:lnTo>
                    <a:pt x="0" y="144"/>
                  </a:lnTo>
                  <a:lnTo>
                    <a:pt x="35" y="93"/>
                  </a:lnTo>
                  <a:lnTo>
                    <a:pt x="203" y="123"/>
                  </a:lnTo>
                  <a:lnTo>
                    <a:pt x="203" y="120"/>
                  </a:lnTo>
                  <a:lnTo>
                    <a:pt x="78" y="32"/>
                  </a:lnTo>
                  <a:lnTo>
                    <a:pt x="99" y="0"/>
                  </a:lnTo>
                  <a:lnTo>
                    <a:pt x="262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67767238-5350-4C82-B897-470AB7F57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1676" y="4452938"/>
              <a:ext cx="369888" cy="352425"/>
            </a:xfrm>
            <a:custGeom>
              <a:avLst/>
              <a:gdLst>
                <a:gd name="T0" fmla="*/ 78 w 87"/>
                <a:gd name="T1" fmla="*/ 58 h 83"/>
                <a:gd name="T2" fmla="*/ 28 w 87"/>
                <a:gd name="T3" fmla="*/ 73 h 83"/>
                <a:gd name="T4" fmla="*/ 10 w 87"/>
                <a:gd name="T5" fmla="*/ 24 h 83"/>
                <a:gd name="T6" fmla="*/ 60 w 87"/>
                <a:gd name="T7" fmla="*/ 10 h 83"/>
                <a:gd name="T8" fmla="*/ 78 w 87"/>
                <a:gd name="T9" fmla="*/ 58 h 83"/>
                <a:gd name="T10" fmla="*/ 21 w 87"/>
                <a:gd name="T11" fmla="*/ 29 h 83"/>
                <a:gd name="T12" fmla="*/ 36 w 87"/>
                <a:gd name="T13" fmla="*/ 58 h 83"/>
                <a:gd name="T14" fmla="*/ 68 w 87"/>
                <a:gd name="T15" fmla="*/ 54 h 83"/>
                <a:gd name="T16" fmla="*/ 53 w 87"/>
                <a:gd name="T17" fmla="*/ 25 h 83"/>
                <a:gd name="T18" fmla="*/ 21 w 87"/>
                <a:gd name="T19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3">
                  <a:moveTo>
                    <a:pt x="78" y="58"/>
                  </a:moveTo>
                  <a:cubicBezTo>
                    <a:pt x="67" y="79"/>
                    <a:pt x="50" y="83"/>
                    <a:pt x="28" y="73"/>
                  </a:cubicBezTo>
                  <a:cubicBezTo>
                    <a:pt x="7" y="61"/>
                    <a:pt x="0" y="45"/>
                    <a:pt x="10" y="24"/>
                  </a:cubicBezTo>
                  <a:cubicBezTo>
                    <a:pt x="21" y="4"/>
                    <a:pt x="38" y="0"/>
                    <a:pt x="60" y="10"/>
                  </a:cubicBezTo>
                  <a:cubicBezTo>
                    <a:pt x="82" y="22"/>
                    <a:pt x="87" y="38"/>
                    <a:pt x="78" y="58"/>
                  </a:cubicBezTo>
                  <a:close/>
                  <a:moveTo>
                    <a:pt x="21" y="29"/>
                  </a:moveTo>
                  <a:cubicBezTo>
                    <a:pt x="15" y="40"/>
                    <a:pt x="20" y="50"/>
                    <a:pt x="36" y="58"/>
                  </a:cubicBezTo>
                  <a:cubicBezTo>
                    <a:pt x="52" y="66"/>
                    <a:pt x="63" y="65"/>
                    <a:pt x="68" y="54"/>
                  </a:cubicBezTo>
                  <a:cubicBezTo>
                    <a:pt x="74" y="43"/>
                    <a:pt x="69" y="33"/>
                    <a:pt x="53" y="25"/>
                  </a:cubicBezTo>
                  <a:cubicBezTo>
                    <a:pt x="37" y="17"/>
                    <a:pt x="26" y="18"/>
                    <a:pt x="2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71B96654-FC05-463D-9433-5440FCBD9BB1}"/>
                </a:ext>
              </a:extLst>
            </p:cNvPr>
            <p:cNvSpPr/>
            <p:nvPr/>
          </p:nvSpPr>
          <p:spPr bwMode="auto">
            <a:xfrm>
              <a:off x="8462963" y="4270375"/>
              <a:ext cx="360363" cy="204788"/>
            </a:xfrm>
            <a:custGeom>
              <a:avLst/>
              <a:gdLst>
                <a:gd name="T0" fmla="*/ 227 w 227"/>
                <a:gd name="T1" fmla="*/ 11 h 129"/>
                <a:gd name="T2" fmla="*/ 184 w 227"/>
                <a:gd name="T3" fmla="*/ 129 h 129"/>
                <a:gd name="T4" fmla="*/ 0 w 227"/>
                <a:gd name="T5" fmla="*/ 62 h 129"/>
                <a:gd name="T6" fmla="*/ 13 w 227"/>
                <a:gd name="T7" fmla="*/ 22 h 129"/>
                <a:gd name="T8" fmla="*/ 168 w 227"/>
                <a:gd name="T9" fmla="*/ 80 h 129"/>
                <a:gd name="T10" fmla="*/ 197 w 227"/>
                <a:gd name="T11" fmla="*/ 0 h 129"/>
                <a:gd name="T12" fmla="*/ 227 w 227"/>
                <a:gd name="T13" fmla="*/ 1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29">
                  <a:moveTo>
                    <a:pt x="227" y="11"/>
                  </a:moveTo>
                  <a:lnTo>
                    <a:pt x="184" y="129"/>
                  </a:lnTo>
                  <a:lnTo>
                    <a:pt x="0" y="62"/>
                  </a:lnTo>
                  <a:lnTo>
                    <a:pt x="13" y="22"/>
                  </a:lnTo>
                  <a:lnTo>
                    <a:pt x="168" y="80"/>
                  </a:lnTo>
                  <a:lnTo>
                    <a:pt x="197" y="0"/>
                  </a:lnTo>
                  <a:lnTo>
                    <a:pt x="22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E72D2573-CF63-4065-95BD-6C09C7305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5038" y="3867150"/>
              <a:ext cx="352425" cy="331788"/>
            </a:xfrm>
            <a:custGeom>
              <a:avLst/>
              <a:gdLst>
                <a:gd name="T0" fmla="*/ 78 w 83"/>
                <a:gd name="T1" fmla="*/ 48 h 78"/>
                <a:gd name="T2" fmla="*/ 34 w 83"/>
                <a:gd name="T3" fmla="*/ 73 h 78"/>
                <a:gd name="T4" fmla="*/ 4 w 83"/>
                <a:gd name="T5" fmla="*/ 30 h 78"/>
                <a:gd name="T6" fmla="*/ 50 w 83"/>
                <a:gd name="T7" fmla="*/ 5 h 78"/>
                <a:gd name="T8" fmla="*/ 78 w 83"/>
                <a:gd name="T9" fmla="*/ 48 h 78"/>
                <a:gd name="T10" fmla="*/ 16 w 83"/>
                <a:gd name="T11" fmla="*/ 33 h 78"/>
                <a:gd name="T12" fmla="*/ 37 w 83"/>
                <a:gd name="T13" fmla="*/ 57 h 78"/>
                <a:gd name="T14" fmla="*/ 68 w 83"/>
                <a:gd name="T15" fmla="*/ 45 h 78"/>
                <a:gd name="T16" fmla="*/ 46 w 83"/>
                <a:gd name="T17" fmla="*/ 21 h 78"/>
                <a:gd name="T18" fmla="*/ 16 w 83"/>
                <a:gd name="T19" fmla="*/ 3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78">
                  <a:moveTo>
                    <a:pt x="78" y="48"/>
                  </a:moveTo>
                  <a:cubicBezTo>
                    <a:pt x="72" y="70"/>
                    <a:pt x="57" y="78"/>
                    <a:pt x="34" y="73"/>
                  </a:cubicBezTo>
                  <a:cubicBezTo>
                    <a:pt x="9" y="67"/>
                    <a:pt x="0" y="52"/>
                    <a:pt x="4" y="30"/>
                  </a:cubicBezTo>
                  <a:cubicBezTo>
                    <a:pt x="11" y="8"/>
                    <a:pt x="26" y="0"/>
                    <a:pt x="50" y="5"/>
                  </a:cubicBezTo>
                  <a:cubicBezTo>
                    <a:pt x="74" y="12"/>
                    <a:pt x="83" y="26"/>
                    <a:pt x="78" y="48"/>
                  </a:cubicBezTo>
                  <a:close/>
                  <a:moveTo>
                    <a:pt x="16" y="33"/>
                  </a:moveTo>
                  <a:cubicBezTo>
                    <a:pt x="13" y="45"/>
                    <a:pt x="20" y="53"/>
                    <a:pt x="37" y="57"/>
                  </a:cubicBezTo>
                  <a:cubicBezTo>
                    <a:pt x="55" y="62"/>
                    <a:pt x="65" y="58"/>
                    <a:pt x="68" y="45"/>
                  </a:cubicBezTo>
                  <a:cubicBezTo>
                    <a:pt x="71" y="33"/>
                    <a:pt x="63" y="25"/>
                    <a:pt x="46" y="21"/>
                  </a:cubicBezTo>
                  <a:cubicBezTo>
                    <a:pt x="29" y="17"/>
                    <a:pt x="19" y="21"/>
                    <a:pt x="1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1">
              <a:extLst>
                <a:ext uri="{FF2B5EF4-FFF2-40B4-BE49-F238E27FC236}">
                  <a16:creationId xmlns:a16="http://schemas.microsoft.com/office/drawing/2014/main" id="{01D62962-36C5-4F5B-8BBA-1D4618E685C5}"/>
                </a:ext>
              </a:extLst>
            </p:cNvPr>
            <p:cNvSpPr/>
            <p:nvPr/>
          </p:nvSpPr>
          <p:spPr bwMode="auto">
            <a:xfrm>
              <a:off x="8631238" y="3522663"/>
              <a:ext cx="327025" cy="311150"/>
            </a:xfrm>
            <a:custGeom>
              <a:avLst/>
              <a:gdLst>
                <a:gd name="T0" fmla="*/ 50 w 77"/>
                <a:gd name="T1" fmla="*/ 21 h 73"/>
                <a:gd name="T2" fmla="*/ 48 w 77"/>
                <a:gd name="T3" fmla="*/ 35 h 73"/>
                <a:gd name="T4" fmla="*/ 36 w 77"/>
                <a:gd name="T5" fmla="*/ 34 h 73"/>
                <a:gd name="T6" fmla="*/ 39 w 77"/>
                <a:gd name="T7" fmla="*/ 4 h 73"/>
                <a:gd name="T8" fmla="*/ 76 w 77"/>
                <a:gd name="T9" fmla="*/ 8 h 73"/>
                <a:gd name="T10" fmla="*/ 76 w 77"/>
                <a:gd name="T11" fmla="*/ 24 h 73"/>
                <a:gd name="T12" fmla="*/ 75 w 77"/>
                <a:gd name="T13" fmla="*/ 41 h 73"/>
                <a:gd name="T14" fmla="*/ 35 w 77"/>
                <a:gd name="T15" fmla="*/ 71 h 73"/>
                <a:gd name="T16" fmla="*/ 0 w 77"/>
                <a:gd name="T17" fmla="*/ 33 h 73"/>
                <a:gd name="T18" fmla="*/ 27 w 77"/>
                <a:gd name="T19" fmla="*/ 2 h 73"/>
                <a:gd name="T20" fmla="*/ 26 w 77"/>
                <a:gd name="T21" fmla="*/ 18 h 73"/>
                <a:gd name="T22" fmla="*/ 12 w 77"/>
                <a:gd name="T23" fmla="*/ 32 h 73"/>
                <a:gd name="T24" fmla="*/ 36 w 77"/>
                <a:gd name="T25" fmla="*/ 55 h 73"/>
                <a:gd name="T26" fmla="*/ 65 w 77"/>
                <a:gd name="T27" fmla="*/ 37 h 73"/>
                <a:gd name="T28" fmla="*/ 65 w 77"/>
                <a:gd name="T29" fmla="*/ 23 h 73"/>
                <a:gd name="T30" fmla="*/ 65 w 77"/>
                <a:gd name="T31" fmla="*/ 22 h 73"/>
                <a:gd name="T32" fmla="*/ 50 w 77"/>
                <a:gd name="T33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3">
                  <a:moveTo>
                    <a:pt x="50" y="21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7" y="13"/>
                    <a:pt x="77" y="19"/>
                    <a:pt x="76" y="24"/>
                  </a:cubicBezTo>
                  <a:cubicBezTo>
                    <a:pt x="76" y="29"/>
                    <a:pt x="76" y="34"/>
                    <a:pt x="75" y="41"/>
                  </a:cubicBezTo>
                  <a:cubicBezTo>
                    <a:pt x="72" y="63"/>
                    <a:pt x="58" y="73"/>
                    <a:pt x="35" y="71"/>
                  </a:cubicBezTo>
                  <a:cubicBezTo>
                    <a:pt x="11" y="68"/>
                    <a:pt x="0" y="56"/>
                    <a:pt x="0" y="33"/>
                  </a:cubicBezTo>
                  <a:cubicBezTo>
                    <a:pt x="2" y="11"/>
                    <a:pt x="12" y="0"/>
                    <a:pt x="27" y="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17" y="17"/>
                    <a:pt x="13" y="22"/>
                    <a:pt x="12" y="32"/>
                  </a:cubicBezTo>
                  <a:cubicBezTo>
                    <a:pt x="11" y="45"/>
                    <a:pt x="19" y="53"/>
                    <a:pt x="36" y="55"/>
                  </a:cubicBezTo>
                  <a:cubicBezTo>
                    <a:pt x="54" y="57"/>
                    <a:pt x="63" y="51"/>
                    <a:pt x="65" y="37"/>
                  </a:cubicBezTo>
                  <a:cubicBezTo>
                    <a:pt x="65" y="33"/>
                    <a:pt x="66" y="29"/>
                    <a:pt x="65" y="23"/>
                  </a:cubicBezTo>
                  <a:cubicBezTo>
                    <a:pt x="65" y="23"/>
                    <a:pt x="65" y="23"/>
                    <a:pt x="65" y="22"/>
                  </a:cubicBezTo>
                  <a:lnTo>
                    <a:pt x="5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id="{18319B27-5FBD-49F6-ACF4-21EC89F106C5}"/>
                </a:ext>
              </a:extLst>
            </p:cNvPr>
            <p:cNvSpPr/>
            <p:nvPr/>
          </p:nvSpPr>
          <p:spPr bwMode="auto">
            <a:xfrm>
              <a:off x="8648701" y="3200400"/>
              <a:ext cx="317500" cy="276225"/>
            </a:xfrm>
            <a:custGeom>
              <a:avLst/>
              <a:gdLst>
                <a:gd name="T0" fmla="*/ 200 w 200"/>
                <a:gd name="T1" fmla="*/ 104 h 174"/>
                <a:gd name="T2" fmla="*/ 136 w 200"/>
                <a:gd name="T3" fmla="*/ 104 h 174"/>
                <a:gd name="T4" fmla="*/ 5 w 200"/>
                <a:gd name="T5" fmla="*/ 174 h 174"/>
                <a:gd name="T6" fmla="*/ 3 w 200"/>
                <a:gd name="T7" fmla="*/ 126 h 174"/>
                <a:gd name="T8" fmla="*/ 94 w 200"/>
                <a:gd name="T9" fmla="*/ 83 h 174"/>
                <a:gd name="T10" fmla="*/ 3 w 200"/>
                <a:gd name="T11" fmla="*/ 43 h 174"/>
                <a:gd name="T12" fmla="*/ 0 w 200"/>
                <a:gd name="T13" fmla="*/ 0 h 174"/>
                <a:gd name="T14" fmla="*/ 134 w 200"/>
                <a:gd name="T15" fmla="*/ 64 h 174"/>
                <a:gd name="T16" fmla="*/ 198 w 200"/>
                <a:gd name="T17" fmla="*/ 62 h 174"/>
                <a:gd name="T18" fmla="*/ 200 w 200"/>
                <a:gd name="T19" fmla="*/ 10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174">
                  <a:moveTo>
                    <a:pt x="200" y="104"/>
                  </a:moveTo>
                  <a:lnTo>
                    <a:pt x="136" y="104"/>
                  </a:lnTo>
                  <a:lnTo>
                    <a:pt x="5" y="174"/>
                  </a:lnTo>
                  <a:lnTo>
                    <a:pt x="3" y="126"/>
                  </a:lnTo>
                  <a:lnTo>
                    <a:pt x="94" y="83"/>
                  </a:lnTo>
                  <a:lnTo>
                    <a:pt x="3" y="43"/>
                  </a:lnTo>
                  <a:lnTo>
                    <a:pt x="0" y="0"/>
                  </a:lnTo>
                  <a:lnTo>
                    <a:pt x="134" y="64"/>
                  </a:lnTo>
                  <a:lnTo>
                    <a:pt x="198" y="62"/>
                  </a:lnTo>
                  <a:lnTo>
                    <a:pt x="20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3BADEADE-91F8-44C3-AF62-238A38195226}"/>
                </a:ext>
              </a:extLst>
            </p:cNvPr>
            <p:cNvSpPr/>
            <p:nvPr/>
          </p:nvSpPr>
          <p:spPr bwMode="auto">
            <a:xfrm>
              <a:off x="6161522" y="1258240"/>
              <a:ext cx="700088" cy="674688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CDD858D0-4066-4922-ADAB-F2B1332C953D}"/>
                </a:ext>
              </a:extLst>
            </p:cNvPr>
            <p:cNvSpPr/>
            <p:nvPr/>
          </p:nvSpPr>
          <p:spPr bwMode="auto">
            <a:xfrm>
              <a:off x="4934385" y="1690472"/>
              <a:ext cx="2312988" cy="1282700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59A2E580-9B6A-4BBE-9793-E40C1B2F63F6}"/>
                </a:ext>
              </a:extLst>
            </p:cNvPr>
            <p:cNvSpPr/>
            <p:nvPr/>
          </p:nvSpPr>
          <p:spPr bwMode="auto">
            <a:xfrm>
              <a:off x="4200960" y="3889160"/>
              <a:ext cx="3781425" cy="968375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solidFill>
              <a:srgbClr val="376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A49E7576-2221-4B91-9DD1-F4106A247CE3}"/>
                </a:ext>
              </a:extLst>
            </p:cNvPr>
            <p:cNvSpPr/>
            <p:nvPr/>
          </p:nvSpPr>
          <p:spPr bwMode="auto">
            <a:xfrm>
              <a:off x="4348597" y="3435135"/>
              <a:ext cx="3479800" cy="968375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solidFill>
              <a:srgbClr val="299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4817E9B1-BFA4-442D-A9D1-8F6FAFCECD5E}"/>
                </a:ext>
              </a:extLst>
            </p:cNvPr>
            <p:cNvSpPr/>
            <p:nvPr/>
          </p:nvSpPr>
          <p:spPr bwMode="auto">
            <a:xfrm>
              <a:off x="4543860" y="2968410"/>
              <a:ext cx="3094038" cy="1001713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solidFill>
              <a:srgbClr val="89C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6B60F757-0764-4D18-B42C-6CED0B3AEFCB}"/>
                </a:ext>
              </a:extLst>
            </p:cNvPr>
            <p:cNvSpPr/>
            <p:nvPr/>
          </p:nvSpPr>
          <p:spPr bwMode="auto">
            <a:xfrm>
              <a:off x="4726422" y="2454060"/>
              <a:ext cx="2724150" cy="1027113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solidFill>
              <a:srgbClr val="D0E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1B968EF9-9259-483E-A0F7-DF2DF67B6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1958" y="4882867"/>
              <a:ext cx="1865430" cy="621879"/>
            </a:xfrm>
            <a:prstGeom prst="rect">
              <a:avLst/>
            </a:prstGeom>
          </p:spPr>
        </p:pic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D658BB58-BEAA-44E7-A57A-45EA7BE31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6190" y="5485497"/>
              <a:ext cx="1643063" cy="250825"/>
            </a:xfrm>
            <a:custGeom>
              <a:avLst/>
              <a:gdLst>
                <a:gd name="T0" fmla="*/ 0 w 385"/>
                <a:gd name="T1" fmla="*/ 6 h 56"/>
                <a:gd name="T2" fmla="*/ 33 w 385"/>
                <a:gd name="T3" fmla="*/ 33 h 56"/>
                <a:gd name="T4" fmla="*/ 28 w 385"/>
                <a:gd name="T5" fmla="*/ 8 h 56"/>
                <a:gd name="T6" fmla="*/ 58 w 385"/>
                <a:gd name="T7" fmla="*/ 13 h 56"/>
                <a:gd name="T8" fmla="*/ 61 w 385"/>
                <a:gd name="T9" fmla="*/ 36 h 56"/>
                <a:gd name="T10" fmla="*/ 64 w 385"/>
                <a:gd name="T11" fmla="*/ 13 h 56"/>
                <a:gd name="T12" fmla="*/ 81 w 385"/>
                <a:gd name="T13" fmla="*/ 10 h 56"/>
                <a:gd name="T14" fmla="*/ 78 w 385"/>
                <a:gd name="T15" fmla="*/ 33 h 56"/>
                <a:gd name="T16" fmla="*/ 84 w 385"/>
                <a:gd name="T17" fmla="*/ 33 h 56"/>
                <a:gd name="T18" fmla="*/ 81 w 385"/>
                <a:gd name="T19" fmla="*/ 10 h 56"/>
                <a:gd name="T20" fmla="*/ 69 w 385"/>
                <a:gd name="T21" fmla="*/ 9 h 56"/>
                <a:gd name="T22" fmla="*/ 71 w 385"/>
                <a:gd name="T23" fmla="*/ 41 h 56"/>
                <a:gd name="T24" fmla="*/ 74 w 385"/>
                <a:gd name="T25" fmla="*/ 9 h 56"/>
                <a:gd name="T26" fmla="*/ 207 w 385"/>
                <a:gd name="T27" fmla="*/ 36 h 56"/>
                <a:gd name="T28" fmla="*/ 210 w 385"/>
                <a:gd name="T29" fmla="*/ 13 h 56"/>
                <a:gd name="T30" fmla="*/ 204 w 385"/>
                <a:gd name="T31" fmla="*/ 13 h 56"/>
                <a:gd name="T32" fmla="*/ 207 w 385"/>
                <a:gd name="T33" fmla="*/ 36 h 56"/>
                <a:gd name="T34" fmla="*/ 190 w 385"/>
                <a:gd name="T35" fmla="*/ 33 h 56"/>
                <a:gd name="T36" fmla="*/ 187 w 385"/>
                <a:gd name="T37" fmla="*/ 10 h 56"/>
                <a:gd name="T38" fmla="*/ 184 w 385"/>
                <a:gd name="T39" fmla="*/ 33 h 56"/>
                <a:gd name="T40" fmla="*/ 197 w 385"/>
                <a:gd name="T41" fmla="*/ 41 h 56"/>
                <a:gd name="T42" fmla="*/ 200 w 385"/>
                <a:gd name="T43" fmla="*/ 9 h 56"/>
                <a:gd name="T44" fmla="*/ 194 w 385"/>
                <a:gd name="T45" fmla="*/ 9 h 56"/>
                <a:gd name="T46" fmla="*/ 197 w 385"/>
                <a:gd name="T47" fmla="*/ 41 h 56"/>
                <a:gd name="T48" fmla="*/ 330 w 385"/>
                <a:gd name="T49" fmla="*/ 13 h 56"/>
                <a:gd name="T50" fmla="*/ 333 w 385"/>
                <a:gd name="T51" fmla="*/ 36 h 56"/>
                <a:gd name="T52" fmla="*/ 336 w 385"/>
                <a:gd name="T53" fmla="*/ 13 h 56"/>
                <a:gd name="T54" fmla="*/ 323 w 385"/>
                <a:gd name="T55" fmla="*/ 6 h 56"/>
                <a:gd name="T56" fmla="*/ 320 w 385"/>
                <a:gd name="T57" fmla="*/ 38 h 56"/>
                <a:gd name="T58" fmla="*/ 326 w 385"/>
                <a:gd name="T59" fmla="*/ 38 h 56"/>
                <a:gd name="T60" fmla="*/ 323 w 385"/>
                <a:gd name="T61" fmla="*/ 6 h 56"/>
                <a:gd name="T62" fmla="*/ 310 w 385"/>
                <a:gd name="T63" fmla="*/ 13 h 56"/>
                <a:gd name="T64" fmla="*/ 313 w 385"/>
                <a:gd name="T65" fmla="*/ 36 h 56"/>
                <a:gd name="T66" fmla="*/ 316 w 385"/>
                <a:gd name="T67" fmla="*/ 13 h 56"/>
                <a:gd name="T68" fmla="*/ 295 w 385"/>
                <a:gd name="T69" fmla="*/ 14 h 56"/>
                <a:gd name="T70" fmla="*/ 211 w 385"/>
                <a:gd name="T71" fmla="*/ 45 h 56"/>
                <a:gd name="T72" fmla="*/ 151 w 385"/>
                <a:gd name="T73" fmla="*/ 5 h 56"/>
                <a:gd name="T74" fmla="*/ 91 w 385"/>
                <a:gd name="T75" fmla="*/ 41 h 56"/>
                <a:gd name="T76" fmla="*/ 133 w 385"/>
                <a:gd name="T77" fmla="*/ 13 h 56"/>
                <a:gd name="T78" fmla="*/ 216 w 385"/>
                <a:gd name="T79" fmla="*/ 56 h 56"/>
                <a:gd name="T80" fmla="*/ 289 w 385"/>
                <a:gd name="T81" fmla="*/ 49 h 56"/>
                <a:gd name="T82" fmla="*/ 295 w 385"/>
                <a:gd name="T83" fmla="*/ 14 h 56"/>
                <a:gd name="T84" fmla="*/ 339 w 385"/>
                <a:gd name="T85" fmla="*/ 33 h 56"/>
                <a:gd name="T86" fmla="*/ 344 w 385"/>
                <a:gd name="T87" fmla="*/ 35 h 56"/>
                <a:gd name="T88" fmla="*/ 385 w 385"/>
                <a:gd name="T89" fmla="*/ 16 h 56"/>
                <a:gd name="T90" fmla="*/ 353 w 385"/>
                <a:gd name="T91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5" h="56">
                  <a:moveTo>
                    <a:pt x="28" y="8"/>
                  </a:moveTo>
                  <a:cubicBezTo>
                    <a:pt x="15" y="3"/>
                    <a:pt x="0" y="2"/>
                    <a:pt x="0" y="6"/>
                  </a:cubicBezTo>
                  <a:cubicBezTo>
                    <a:pt x="0" y="9"/>
                    <a:pt x="13" y="8"/>
                    <a:pt x="22" y="15"/>
                  </a:cubicBezTo>
                  <a:cubicBezTo>
                    <a:pt x="31" y="22"/>
                    <a:pt x="33" y="33"/>
                    <a:pt x="33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15"/>
                    <a:pt x="28" y="8"/>
                  </a:cubicBezTo>
                  <a:moveTo>
                    <a:pt x="61" y="10"/>
                  </a:moveTo>
                  <a:cubicBezTo>
                    <a:pt x="60" y="10"/>
                    <a:pt x="58" y="11"/>
                    <a:pt x="58" y="1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5"/>
                    <a:pt x="60" y="36"/>
                    <a:pt x="61" y="36"/>
                  </a:cubicBezTo>
                  <a:cubicBezTo>
                    <a:pt x="63" y="36"/>
                    <a:pt x="64" y="35"/>
                    <a:pt x="64" y="3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1"/>
                    <a:pt x="63" y="10"/>
                    <a:pt x="61" y="10"/>
                  </a:cubicBezTo>
                  <a:moveTo>
                    <a:pt x="81" y="10"/>
                  </a:moveTo>
                  <a:cubicBezTo>
                    <a:pt x="80" y="10"/>
                    <a:pt x="78" y="11"/>
                    <a:pt x="78" y="1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5"/>
                    <a:pt x="80" y="36"/>
                    <a:pt x="81" y="36"/>
                  </a:cubicBezTo>
                  <a:cubicBezTo>
                    <a:pt x="83" y="36"/>
                    <a:pt x="84" y="35"/>
                    <a:pt x="84" y="3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1"/>
                    <a:pt x="83" y="10"/>
                    <a:pt x="81" y="10"/>
                  </a:cubicBezTo>
                  <a:moveTo>
                    <a:pt x="71" y="6"/>
                  </a:moveTo>
                  <a:cubicBezTo>
                    <a:pt x="70" y="6"/>
                    <a:pt x="69" y="7"/>
                    <a:pt x="69" y="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9"/>
                    <a:pt x="70" y="41"/>
                    <a:pt x="71" y="41"/>
                  </a:cubicBezTo>
                  <a:cubicBezTo>
                    <a:pt x="73" y="41"/>
                    <a:pt x="74" y="39"/>
                    <a:pt x="74" y="38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7"/>
                    <a:pt x="73" y="6"/>
                    <a:pt x="71" y="6"/>
                  </a:cubicBezTo>
                  <a:moveTo>
                    <a:pt x="207" y="36"/>
                  </a:moveTo>
                  <a:cubicBezTo>
                    <a:pt x="209" y="36"/>
                    <a:pt x="210" y="35"/>
                    <a:pt x="210" y="33"/>
                  </a:cubicBezTo>
                  <a:cubicBezTo>
                    <a:pt x="210" y="13"/>
                    <a:pt x="210" y="13"/>
                    <a:pt x="210" y="13"/>
                  </a:cubicBezTo>
                  <a:cubicBezTo>
                    <a:pt x="210" y="11"/>
                    <a:pt x="209" y="10"/>
                    <a:pt x="207" y="10"/>
                  </a:cubicBezTo>
                  <a:cubicBezTo>
                    <a:pt x="206" y="10"/>
                    <a:pt x="204" y="11"/>
                    <a:pt x="204" y="13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4" y="35"/>
                    <a:pt x="206" y="36"/>
                    <a:pt x="207" y="36"/>
                  </a:cubicBezTo>
                  <a:moveTo>
                    <a:pt x="187" y="36"/>
                  </a:moveTo>
                  <a:cubicBezTo>
                    <a:pt x="189" y="36"/>
                    <a:pt x="190" y="35"/>
                    <a:pt x="190" y="3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1"/>
                    <a:pt x="189" y="10"/>
                    <a:pt x="187" y="10"/>
                  </a:cubicBezTo>
                  <a:cubicBezTo>
                    <a:pt x="186" y="10"/>
                    <a:pt x="184" y="11"/>
                    <a:pt x="184" y="13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4" y="35"/>
                    <a:pt x="186" y="36"/>
                    <a:pt x="187" y="36"/>
                  </a:cubicBezTo>
                  <a:moveTo>
                    <a:pt x="197" y="41"/>
                  </a:moveTo>
                  <a:cubicBezTo>
                    <a:pt x="199" y="41"/>
                    <a:pt x="200" y="39"/>
                    <a:pt x="200" y="38"/>
                  </a:cubicBezTo>
                  <a:cubicBezTo>
                    <a:pt x="200" y="9"/>
                    <a:pt x="200" y="9"/>
                    <a:pt x="200" y="9"/>
                  </a:cubicBezTo>
                  <a:cubicBezTo>
                    <a:pt x="200" y="7"/>
                    <a:pt x="199" y="6"/>
                    <a:pt x="197" y="6"/>
                  </a:cubicBezTo>
                  <a:cubicBezTo>
                    <a:pt x="196" y="6"/>
                    <a:pt x="194" y="7"/>
                    <a:pt x="194" y="9"/>
                  </a:cubicBezTo>
                  <a:cubicBezTo>
                    <a:pt x="194" y="38"/>
                    <a:pt x="194" y="38"/>
                    <a:pt x="194" y="38"/>
                  </a:cubicBezTo>
                  <a:cubicBezTo>
                    <a:pt x="194" y="39"/>
                    <a:pt x="196" y="41"/>
                    <a:pt x="197" y="41"/>
                  </a:cubicBezTo>
                  <a:moveTo>
                    <a:pt x="333" y="10"/>
                  </a:moveTo>
                  <a:cubicBezTo>
                    <a:pt x="332" y="10"/>
                    <a:pt x="330" y="11"/>
                    <a:pt x="330" y="13"/>
                  </a:cubicBezTo>
                  <a:cubicBezTo>
                    <a:pt x="330" y="33"/>
                    <a:pt x="330" y="33"/>
                    <a:pt x="330" y="33"/>
                  </a:cubicBezTo>
                  <a:cubicBezTo>
                    <a:pt x="330" y="35"/>
                    <a:pt x="332" y="36"/>
                    <a:pt x="333" y="36"/>
                  </a:cubicBezTo>
                  <a:cubicBezTo>
                    <a:pt x="335" y="36"/>
                    <a:pt x="336" y="35"/>
                    <a:pt x="336" y="3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6" y="11"/>
                    <a:pt x="335" y="10"/>
                    <a:pt x="333" y="10"/>
                  </a:cubicBezTo>
                  <a:moveTo>
                    <a:pt x="323" y="6"/>
                  </a:moveTo>
                  <a:cubicBezTo>
                    <a:pt x="322" y="6"/>
                    <a:pt x="320" y="7"/>
                    <a:pt x="320" y="9"/>
                  </a:cubicBezTo>
                  <a:cubicBezTo>
                    <a:pt x="320" y="38"/>
                    <a:pt x="320" y="38"/>
                    <a:pt x="320" y="38"/>
                  </a:cubicBezTo>
                  <a:cubicBezTo>
                    <a:pt x="320" y="39"/>
                    <a:pt x="322" y="41"/>
                    <a:pt x="323" y="41"/>
                  </a:cubicBezTo>
                  <a:cubicBezTo>
                    <a:pt x="325" y="41"/>
                    <a:pt x="326" y="39"/>
                    <a:pt x="326" y="38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6" y="7"/>
                    <a:pt x="325" y="6"/>
                    <a:pt x="323" y="6"/>
                  </a:cubicBezTo>
                  <a:moveTo>
                    <a:pt x="313" y="10"/>
                  </a:moveTo>
                  <a:cubicBezTo>
                    <a:pt x="311" y="10"/>
                    <a:pt x="310" y="11"/>
                    <a:pt x="310" y="13"/>
                  </a:cubicBezTo>
                  <a:cubicBezTo>
                    <a:pt x="310" y="33"/>
                    <a:pt x="310" y="33"/>
                    <a:pt x="310" y="33"/>
                  </a:cubicBezTo>
                  <a:cubicBezTo>
                    <a:pt x="310" y="35"/>
                    <a:pt x="311" y="36"/>
                    <a:pt x="313" y="36"/>
                  </a:cubicBezTo>
                  <a:cubicBezTo>
                    <a:pt x="315" y="36"/>
                    <a:pt x="316" y="35"/>
                    <a:pt x="316" y="33"/>
                  </a:cubicBezTo>
                  <a:cubicBezTo>
                    <a:pt x="316" y="13"/>
                    <a:pt x="316" y="13"/>
                    <a:pt x="316" y="13"/>
                  </a:cubicBezTo>
                  <a:cubicBezTo>
                    <a:pt x="316" y="11"/>
                    <a:pt x="315" y="10"/>
                    <a:pt x="313" y="10"/>
                  </a:cubicBezTo>
                  <a:moveTo>
                    <a:pt x="295" y="14"/>
                  </a:moveTo>
                  <a:cubicBezTo>
                    <a:pt x="278" y="1"/>
                    <a:pt x="260" y="2"/>
                    <a:pt x="248" y="4"/>
                  </a:cubicBezTo>
                  <a:cubicBezTo>
                    <a:pt x="212" y="9"/>
                    <a:pt x="211" y="45"/>
                    <a:pt x="211" y="45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1" y="45"/>
                    <a:pt x="184" y="10"/>
                    <a:pt x="151" y="5"/>
                  </a:cubicBezTo>
                  <a:cubicBezTo>
                    <a:pt x="119" y="0"/>
                    <a:pt x="108" y="6"/>
                    <a:pt x="97" y="18"/>
                  </a:cubicBezTo>
                  <a:cubicBezTo>
                    <a:pt x="91" y="24"/>
                    <a:pt x="88" y="40"/>
                    <a:pt x="91" y="41"/>
                  </a:cubicBezTo>
                  <a:cubicBezTo>
                    <a:pt x="93" y="43"/>
                    <a:pt x="94" y="40"/>
                    <a:pt x="94" y="39"/>
                  </a:cubicBezTo>
                  <a:cubicBezTo>
                    <a:pt x="96" y="32"/>
                    <a:pt x="105" y="10"/>
                    <a:pt x="133" y="13"/>
                  </a:cubicBezTo>
                  <a:cubicBezTo>
                    <a:pt x="167" y="16"/>
                    <a:pt x="164" y="49"/>
                    <a:pt x="164" y="49"/>
                  </a:cubicBezTo>
                  <a:cubicBezTo>
                    <a:pt x="216" y="56"/>
                    <a:pt x="216" y="56"/>
                    <a:pt x="216" y="56"/>
                  </a:cubicBezTo>
                  <a:cubicBezTo>
                    <a:pt x="216" y="56"/>
                    <a:pt x="217" y="6"/>
                    <a:pt x="260" y="12"/>
                  </a:cubicBezTo>
                  <a:cubicBezTo>
                    <a:pt x="295" y="17"/>
                    <a:pt x="289" y="49"/>
                    <a:pt x="289" y="49"/>
                  </a:cubicBezTo>
                  <a:cubicBezTo>
                    <a:pt x="307" y="47"/>
                    <a:pt x="307" y="47"/>
                    <a:pt x="307" y="47"/>
                  </a:cubicBezTo>
                  <a:cubicBezTo>
                    <a:pt x="307" y="47"/>
                    <a:pt x="310" y="26"/>
                    <a:pt x="295" y="14"/>
                  </a:cubicBezTo>
                  <a:moveTo>
                    <a:pt x="353" y="10"/>
                  </a:moveTo>
                  <a:cubicBezTo>
                    <a:pt x="344" y="17"/>
                    <a:pt x="341" y="24"/>
                    <a:pt x="339" y="33"/>
                  </a:cubicBezTo>
                  <a:cubicBezTo>
                    <a:pt x="338" y="37"/>
                    <a:pt x="340" y="39"/>
                    <a:pt x="341" y="39"/>
                  </a:cubicBezTo>
                  <a:cubicBezTo>
                    <a:pt x="342" y="38"/>
                    <a:pt x="343" y="37"/>
                    <a:pt x="344" y="35"/>
                  </a:cubicBezTo>
                  <a:cubicBezTo>
                    <a:pt x="345" y="31"/>
                    <a:pt x="347" y="24"/>
                    <a:pt x="356" y="19"/>
                  </a:cubicBezTo>
                  <a:cubicBezTo>
                    <a:pt x="369" y="13"/>
                    <a:pt x="385" y="16"/>
                    <a:pt x="385" y="16"/>
                  </a:cubicBezTo>
                  <a:cubicBezTo>
                    <a:pt x="385" y="4"/>
                    <a:pt x="385" y="4"/>
                    <a:pt x="385" y="4"/>
                  </a:cubicBezTo>
                  <a:cubicBezTo>
                    <a:pt x="375" y="4"/>
                    <a:pt x="362" y="4"/>
                    <a:pt x="353" y="10"/>
                  </a:cubicBezTo>
                </a:path>
              </a:pathLst>
            </a:custGeom>
            <a:solidFill>
              <a:srgbClr val="376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AB18EB98-04CB-4DCB-AA16-B8E8B6FB7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8263" y="1366838"/>
              <a:ext cx="530225" cy="615950"/>
            </a:xfrm>
            <a:custGeom>
              <a:avLst/>
              <a:gdLst>
                <a:gd name="T0" fmla="*/ 54 w 125"/>
                <a:gd name="T1" fmla="*/ 80 h 144"/>
                <a:gd name="T2" fmla="*/ 33 w 125"/>
                <a:gd name="T3" fmla="*/ 56 h 144"/>
                <a:gd name="T4" fmla="*/ 20 w 125"/>
                <a:gd name="T5" fmla="*/ 43 h 144"/>
                <a:gd name="T6" fmla="*/ 8 w 125"/>
                <a:gd name="T7" fmla="*/ 53 h 144"/>
                <a:gd name="T8" fmla="*/ 2 w 125"/>
                <a:gd name="T9" fmla="*/ 55 h 144"/>
                <a:gd name="T10" fmla="*/ 1 w 125"/>
                <a:gd name="T11" fmla="*/ 57 h 144"/>
                <a:gd name="T12" fmla="*/ 7 w 125"/>
                <a:gd name="T13" fmla="*/ 63 h 144"/>
                <a:gd name="T14" fmla="*/ 18 w 125"/>
                <a:gd name="T15" fmla="*/ 79 h 144"/>
                <a:gd name="T16" fmla="*/ 11 w 125"/>
                <a:gd name="T17" fmla="*/ 95 h 144"/>
                <a:gd name="T18" fmla="*/ 18 w 125"/>
                <a:gd name="T19" fmla="*/ 109 h 144"/>
                <a:gd name="T20" fmla="*/ 25 w 125"/>
                <a:gd name="T21" fmla="*/ 113 h 144"/>
                <a:gd name="T22" fmla="*/ 33 w 125"/>
                <a:gd name="T23" fmla="*/ 103 h 144"/>
                <a:gd name="T24" fmla="*/ 42 w 125"/>
                <a:gd name="T25" fmla="*/ 109 h 144"/>
                <a:gd name="T26" fmla="*/ 37 w 125"/>
                <a:gd name="T27" fmla="*/ 131 h 144"/>
                <a:gd name="T28" fmla="*/ 36 w 125"/>
                <a:gd name="T29" fmla="*/ 140 h 144"/>
                <a:gd name="T30" fmla="*/ 50 w 125"/>
                <a:gd name="T31" fmla="*/ 144 h 144"/>
                <a:gd name="T32" fmla="*/ 55 w 125"/>
                <a:gd name="T33" fmla="*/ 137 h 144"/>
                <a:gd name="T34" fmla="*/ 58 w 125"/>
                <a:gd name="T35" fmla="*/ 123 h 144"/>
                <a:gd name="T36" fmla="*/ 64 w 125"/>
                <a:gd name="T37" fmla="*/ 94 h 144"/>
                <a:gd name="T38" fmla="*/ 54 w 125"/>
                <a:gd name="T39" fmla="*/ 80 h 144"/>
                <a:gd name="T40" fmla="*/ 121 w 125"/>
                <a:gd name="T41" fmla="*/ 54 h 144"/>
                <a:gd name="T42" fmla="*/ 108 w 125"/>
                <a:gd name="T43" fmla="*/ 45 h 144"/>
                <a:gd name="T44" fmla="*/ 88 w 125"/>
                <a:gd name="T45" fmla="*/ 57 h 144"/>
                <a:gd name="T46" fmla="*/ 74 w 125"/>
                <a:gd name="T47" fmla="*/ 43 h 144"/>
                <a:gd name="T48" fmla="*/ 78 w 125"/>
                <a:gd name="T49" fmla="*/ 28 h 144"/>
                <a:gd name="T50" fmla="*/ 80 w 125"/>
                <a:gd name="T51" fmla="*/ 16 h 144"/>
                <a:gd name="T52" fmla="*/ 68 w 125"/>
                <a:gd name="T53" fmla="*/ 11 h 144"/>
                <a:gd name="T54" fmla="*/ 61 w 125"/>
                <a:gd name="T55" fmla="*/ 20 h 144"/>
                <a:gd name="T56" fmla="*/ 55 w 125"/>
                <a:gd name="T57" fmla="*/ 12 h 144"/>
                <a:gd name="T58" fmla="*/ 45 w 125"/>
                <a:gd name="T59" fmla="*/ 4 h 144"/>
                <a:gd name="T60" fmla="*/ 28 w 125"/>
                <a:gd name="T61" fmla="*/ 18 h 144"/>
                <a:gd name="T62" fmla="*/ 28 w 125"/>
                <a:gd name="T63" fmla="*/ 23 h 144"/>
                <a:gd name="T64" fmla="*/ 45 w 125"/>
                <a:gd name="T65" fmla="*/ 45 h 144"/>
                <a:gd name="T66" fmla="*/ 65 w 125"/>
                <a:gd name="T67" fmla="*/ 72 h 144"/>
                <a:gd name="T68" fmla="*/ 88 w 125"/>
                <a:gd name="T69" fmla="*/ 86 h 144"/>
                <a:gd name="T70" fmla="*/ 112 w 125"/>
                <a:gd name="T71" fmla="*/ 68 h 144"/>
                <a:gd name="T72" fmla="*/ 121 w 125"/>
                <a:gd name="T73" fmla="*/ 5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" h="144">
                  <a:moveTo>
                    <a:pt x="54" y="80"/>
                  </a:moveTo>
                  <a:cubicBezTo>
                    <a:pt x="46" y="72"/>
                    <a:pt x="38" y="62"/>
                    <a:pt x="33" y="56"/>
                  </a:cubicBezTo>
                  <a:cubicBezTo>
                    <a:pt x="29" y="51"/>
                    <a:pt x="25" y="43"/>
                    <a:pt x="20" y="43"/>
                  </a:cubicBezTo>
                  <a:cubicBezTo>
                    <a:pt x="15" y="42"/>
                    <a:pt x="10" y="51"/>
                    <a:pt x="8" y="53"/>
                  </a:cubicBezTo>
                  <a:cubicBezTo>
                    <a:pt x="7" y="54"/>
                    <a:pt x="4" y="55"/>
                    <a:pt x="2" y="55"/>
                  </a:cubicBezTo>
                  <a:cubicBezTo>
                    <a:pt x="2" y="56"/>
                    <a:pt x="1" y="57"/>
                    <a:pt x="1" y="57"/>
                  </a:cubicBezTo>
                  <a:cubicBezTo>
                    <a:pt x="0" y="63"/>
                    <a:pt x="4" y="63"/>
                    <a:pt x="7" y="63"/>
                  </a:cubicBezTo>
                  <a:cubicBezTo>
                    <a:pt x="10" y="64"/>
                    <a:pt x="15" y="71"/>
                    <a:pt x="18" y="79"/>
                  </a:cubicBezTo>
                  <a:cubicBezTo>
                    <a:pt x="22" y="86"/>
                    <a:pt x="14" y="87"/>
                    <a:pt x="11" y="95"/>
                  </a:cubicBezTo>
                  <a:cubicBezTo>
                    <a:pt x="8" y="102"/>
                    <a:pt x="14" y="105"/>
                    <a:pt x="18" y="109"/>
                  </a:cubicBezTo>
                  <a:cubicBezTo>
                    <a:pt x="22" y="112"/>
                    <a:pt x="25" y="113"/>
                    <a:pt x="25" y="113"/>
                  </a:cubicBezTo>
                  <a:cubicBezTo>
                    <a:pt x="25" y="112"/>
                    <a:pt x="30" y="106"/>
                    <a:pt x="33" y="103"/>
                  </a:cubicBezTo>
                  <a:cubicBezTo>
                    <a:pt x="36" y="100"/>
                    <a:pt x="39" y="103"/>
                    <a:pt x="42" y="109"/>
                  </a:cubicBezTo>
                  <a:cubicBezTo>
                    <a:pt x="44" y="114"/>
                    <a:pt x="39" y="124"/>
                    <a:pt x="37" y="131"/>
                  </a:cubicBezTo>
                  <a:cubicBezTo>
                    <a:pt x="35" y="137"/>
                    <a:pt x="33" y="138"/>
                    <a:pt x="36" y="140"/>
                  </a:cubicBezTo>
                  <a:cubicBezTo>
                    <a:pt x="39" y="142"/>
                    <a:pt x="45" y="144"/>
                    <a:pt x="50" y="144"/>
                  </a:cubicBezTo>
                  <a:cubicBezTo>
                    <a:pt x="54" y="144"/>
                    <a:pt x="55" y="140"/>
                    <a:pt x="55" y="137"/>
                  </a:cubicBezTo>
                  <a:cubicBezTo>
                    <a:pt x="55" y="135"/>
                    <a:pt x="57" y="131"/>
                    <a:pt x="58" y="123"/>
                  </a:cubicBezTo>
                  <a:cubicBezTo>
                    <a:pt x="59" y="115"/>
                    <a:pt x="64" y="104"/>
                    <a:pt x="64" y="94"/>
                  </a:cubicBezTo>
                  <a:cubicBezTo>
                    <a:pt x="64" y="84"/>
                    <a:pt x="62" y="87"/>
                    <a:pt x="54" y="80"/>
                  </a:cubicBezTo>
                  <a:close/>
                  <a:moveTo>
                    <a:pt x="121" y="54"/>
                  </a:moveTo>
                  <a:cubicBezTo>
                    <a:pt x="116" y="49"/>
                    <a:pt x="115" y="41"/>
                    <a:pt x="108" y="45"/>
                  </a:cubicBezTo>
                  <a:cubicBezTo>
                    <a:pt x="100" y="50"/>
                    <a:pt x="93" y="60"/>
                    <a:pt x="88" y="57"/>
                  </a:cubicBezTo>
                  <a:cubicBezTo>
                    <a:pt x="83" y="54"/>
                    <a:pt x="74" y="50"/>
                    <a:pt x="74" y="43"/>
                  </a:cubicBezTo>
                  <a:cubicBezTo>
                    <a:pt x="74" y="37"/>
                    <a:pt x="77" y="32"/>
                    <a:pt x="78" y="28"/>
                  </a:cubicBezTo>
                  <a:cubicBezTo>
                    <a:pt x="80" y="24"/>
                    <a:pt x="83" y="22"/>
                    <a:pt x="80" y="16"/>
                  </a:cubicBezTo>
                  <a:cubicBezTo>
                    <a:pt x="78" y="11"/>
                    <a:pt x="72" y="8"/>
                    <a:pt x="68" y="11"/>
                  </a:cubicBezTo>
                  <a:cubicBezTo>
                    <a:pt x="65" y="13"/>
                    <a:pt x="65" y="23"/>
                    <a:pt x="61" y="20"/>
                  </a:cubicBezTo>
                  <a:cubicBezTo>
                    <a:pt x="56" y="17"/>
                    <a:pt x="55" y="15"/>
                    <a:pt x="55" y="12"/>
                  </a:cubicBezTo>
                  <a:cubicBezTo>
                    <a:pt x="55" y="9"/>
                    <a:pt x="51" y="0"/>
                    <a:pt x="45" y="4"/>
                  </a:cubicBezTo>
                  <a:cubicBezTo>
                    <a:pt x="40" y="7"/>
                    <a:pt x="31" y="13"/>
                    <a:pt x="28" y="18"/>
                  </a:cubicBezTo>
                  <a:cubicBezTo>
                    <a:pt x="28" y="18"/>
                    <a:pt x="27" y="21"/>
                    <a:pt x="28" y="23"/>
                  </a:cubicBezTo>
                  <a:cubicBezTo>
                    <a:pt x="29" y="25"/>
                    <a:pt x="39" y="37"/>
                    <a:pt x="45" y="45"/>
                  </a:cubicBezTo>
                  <a:cubicBezTo>
                    <a:pt x="50" y="53"/>
                    <a:pt x="58" y="65"/>
                    <a:pt x="65" y="72"/>
                  </a:cubicBezTo>
                  <a:cubicBezTo>
                    <a:pt x="73" y="79"/>
                    <a:pt x="81" y="86"/>
                    <a:pt x="88" y="86"/>
                  </a:cubicBezTo>
                  <a:cubicBezTo>
                    <a:pt x="94" y="86"/>
                    <a:pt x="109" y="72"/>
                    <a:pt x="112" y="68"/>
                  </a:cubicBezTo>
                  <a:cubicBezTo>
                    <a:pt x="116" y="64"/>
                    <a:pt x="125" y="58"/>
                    <a:pt x="12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A6A9E382-7453-41EF-8CDD-9D1276A11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8825" y="777875"/>
              <a:ext cx="484188" cy="593725"/>
            </a:xfrm>
            <a:custGeom>
              <a:avLst/>
              <a:gdLst>
                <a:gd name="T0" fmla="*/ 48 w 114"/>
                <a:gd name="T1" fmla="*/ 41 h 139"/>
                <a:gd name="T2" fmla="*/ 74 w 114"/>
                <a:gd name="T3" fmla="*/ 18 h 139"/>
                <a:gd name="T4" fmla="*/ 81 w 114"/>
                <a:gd name="T5" fmla="*/ 10 h 139"/>
                <a:gd name="T6" fmla="*/ 69 w 114"/>
                <a:gd name="T7" fmla="*/ 3 h 139"/>
                <a:gd name="T8" fmla="*/ 49 w 114"/>
                <a:gd name="T9" fmla="*/ 18 h 139"/>
                <a:gd name="T10" fmla="*/ 33 w 114"/>
                <a:gd name="T11" fmla="*/ 3 h 139"/>
                <a:gd name="T12" fmla="*/ 15 w 114"/>
                <a:gd name="T13" fmla="*/ 17 h 139"/>
                <a:gd name="T14" fmla="*/ 19 w 114"/>
                <a:gd name="T15" fmla="*/ 22 h 139"/>
                <a:gd name="T16" fmla="*/ 25 w 114"/>
                <a:gd name="T17" fmla="*/ 28 h 139"/>
                <a:gd name="T18" fmla="*/ 27 w 114"/>
                <a:gd name="T19" fmla="*/ 33 h 139"/>
                <a:gd name="T20" fmla="*/ 32 w 114"/>
                <a:gd name="T21" fmla="*/ 33 h 139"/>
                <a:gd name="T22" fmla="*/ 32 w 114"/>
                <a:gd name="T23" fmla="*/ 37 h 139"/>
                <a:gd name="T24" fmla="*/ 8 w 114"/>
                <a:gd name="T25" fmla="*/ 58 h 139"/>
                <a:gd name="T26" fmla="*/ 0 w 114"/>
                <a:gd name="T27" fmla="*/ 70 h 139"/>
                <a:gd name="T28" fmla="*/ 12 w 114"/>
                <a:gd name="T29" fmla="*/ 76 h 139"/>
                <a:gd name="T30" fmla="*/ 48 w 114"/>
                <a:gd name="T31" fmla="*/ 41 h 139"/>
                <a:gd name="T32" fmla="*/ 55 w 114"/>
                <a:gd name="T33" fmla="*/ 107 h 139"/>
                <a:gd name="T34" fmla="*/ 46 w 114"/>
                <a:gd name="T35" fmla="*/ 114 h 139"/>
                <a:gd name="T36" fmla="*/ 42 w 114"/>
                <a:gd name="T37" fmla="*/ 111 h 139"/>
                <a:gd name="T38" fmla="*/ 36 w 114"/>
                <a:gd name="T39" fmla="*/ 121 h 139"/>
                <a:gd name="T40" fmla="*/ 46 w 114"/>
                <a:gd name="T41" fmla="*/ 138 h 139"/>
                <a:gd name="T42" fmla="*/ 54 w 114"/>
                <a:gd name="T43" fmla="*/ 130 h 139"/>
                <a:gd name="T44" fmla="*/ 57 w 114"/>
                <a:gd name="T45" fmla="*/ 117 h 139"/>
                <a:gd name="T46" fmla="*/ 55 w 114"/>
                <a:gd name="T47" fmla="*/ 107 h 139"/>
                <a:gd name="T48" fmla="*/ 111 w 114"/>
                <a:gd name="T49" fmla="*/ 72 h 139"/>
                <a:gd name="T50" fmla="*/ 99 w 114"/>
                <a:gd name="T51" fmla="*/ 68 h 139"/>
                <a:gd name="T52" fmla="*/ 91 w 114"/>
                <a:gd name="T53" fmla="*/ 72 h 139"/>
                <a:gd name="T54" fmla="*/ 83 w 114"/>
                <a:gd name="T55" fmla="*/ 74 h 139"/>
                <a:gd name="T56" fmla="*/ 88 w 114"/>
                <a:gd name="T57" fmla="*/ 83 h 139"/>
                <a:gd name="T58" fmla="*/ 99 w 114"/>
                <a:gd name="T59" fmla="*/ 91 h 139"/>
                <a:gd name="T60" fmla="*/ 103 w 114"/>
                <a:gd name="T61" fmla="*/ 96 h 139"/>
                <a:gd name="T62" fmla="*/ 112 w 114"/>
                <a:gd name="T63" fmla="*/ 87 h 139"/>
                <a:gd name="T64" fmla="*/ 111 w 114"/>
                <a:gd name="T65" fmla="*/ 72 h 139"/>
                <a:gd name="T66" fmla="*/ 74 w 114"/>
                <a:gd name="T67" fmla="*/ 81 h 139"/>
                <a:gd name="T68" fmla="*/ 77 w 114"/>
                <a:gd name="T69" fmla="*/ 78 h 139"/>
                <a:gd name="T70" fmla="*/ 78 w 114"/>
                <a:gd name="T71" fmla="*/ 67 h 139"/>
                <a:gd name="T72" fmla="*/ 79 w 114"/>
                <a:gd name="T73" fmla="*/ 48 h 139"/>
                <a:gd name="T74" fmla="*/ 68 w 114"/>
                <a:gd name="T75" fmla="*/ 37 h 139"/>
                <a:gd name="T76" fmla="*/ 56 w 114"/>
                <a:gd name="T77" fmla="*/ 45 h 139"/>
                <a:gd name="T78" fmla="*/ 39 w 114"/>
                <a:gd name="T79" fmla="*/ 64 h 139"/>
                <a:gd name="T80" fmla="*/ 32 w 114"/>
                <a:gd name="T81" fmla="*/ 64 h 139"/>
                <a:gd name="T82" fmla="*/ 33 w 114"/>
                <a:gd name="T83" fmla="*/ 84 h 139"/>
                <a:gd name="T84" fmla="*/ 50 w 114"/>
                <a:gd name="T85" fmla="*/ 98 h 139"/>
                <a:gd name="T86" fmla="*/ 58 w 114"/>
                <a:gd name="T87" fmla="*/ 94 h 139"/>
                <a:gd name="T88" fmla="*/ 68 w 114"/>
                <a:gd name="T89" fmla="*/ 106 h 139"/>
                <a:gd name="T90" fmla="*/ 68 w 114"/>
                <a:gd name="T91" fmla="*/ 115 h 139"/>
                <a:gd name="T92" fmla="*/ 62 w 114"/>
                <a:gd name="T93" fmla="*/ 116 h 139"/>
                <a:gd name="T94" fmla="*/ 60 w 114"/>
                <a:gd name="T95" fmla="*/ 120 h 139"/>
                <a:gd name="T96" fmla="*/ 70 w 114"/>
                <a:gd name="T97" fmla="*/ 124 h 139"/>
                <a:gd name="T98" fmla="*/ 84 w 114"/>
                <a:gd name="T99" fmla="*/ 125 h 139"/>
                <a:gd name="T100" fmla="*/ 91 w 114"/>
                <a:gd name="T101" fmla="*/ 111 h 139"/>
                <a:gd name="T102" fmla="*/ 79 w 114"/>
                <a:gd name="T103" fmla="*/ 90 h 139"/>
                <a:gd name="T104" fmla="*/ 74 w 114"/>
                <a:gd name="T105" fmla="*/ 81 h 139"/>
                <a:gd name="T106" fmla="*/ 59 w 114"/>
                <a:gd name="T107" fmla="*/ 67 h 139"/>
                <a:gd name="T108" fmla="*/ 55 w 114"/>
                <a:gd name="T109" fmla="*/ 75 h 139"/>
                <a:gd name="T110" fmla="*/ 50 w 114"/>
                <a:gd name="T111" fmla="*/ 71 h 139"/>
                <a:gd name="T112" fmla="*/ 57 w 114"/>
                <a:gd name="T113" fmla="*/ 62 h 139"/>
                <a:gd name="T114" fmla="*/ 60 w 114"/>
                <a:gd name="T115" fmla="*/ 60 h 139"/>
                <a:gd name="T116" fmla="*/ 59 w 114"/>
                <a:gd name="T117" fmla="*/ 6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" h="139">
                  <a:moveTo>
                    <a:pt x="48" y="41"/>
                  </a:moveTo>
                  <a:cubicBezTo>
                    <a:pt x="57" y="32"/>
                    <a:pt x="70" y="20"/>
                    <a:pt x="74" y="18"/>
                  </a:cubicBezTo>
                  <a:cubicBezTo>
                    <a:pt x="78" y="15"/>
                    <a:pt x="82" y="14"/>
                    <a:pt x="81" y="10"/>
                  </a:cubicBezTo>
                  <a:cubicBezTo>
                    <a:pt x="80" y="5"/>
                    <a:pt x="75" y="0"/>
                    <a:pt x="69" y="3"/>
                  </a:cubicBezTo>
                  <a:cubicBezTo>
                    <a:pt x="62" y="6"/>
                    <a:pt x="49" y="18"/>
                    <a:pt x="49" y="18"/>
                  </a:cubicBezTo>
                  <a:cubicBezTo>
                    <a:pt x="49" y="18"/>
                    <a:pt x="46" y="0"/>
                    <a:pt x="33" y="3"/>
                  </a:cubicBezTo>
                  <a:cubicBezTo>
                    <a:pt x="21" y="6"/>
                    <a:pt x="15" y="17"/>
                    <a:pt x="15" y="17"/>
                  </a:cubicBezTo>
                  <a:cubicBezTo>
                    <a:pt x="15" y="17"/>
                    <a:pt x="15" y="21"/>
                    <a:pt x="19" y="22"/>
                  </a:cubicBezTo>
                  <a:cubicBezTo>
                    <a:pt x="24" y="23"/>
                    <a:pt x="25" y="26"/>
                    <a:pt x="25" y="28"/>
                  </a:cubicBezTo>
                  <a:cubicBezTo>
                    <a:pt x="25" y="30"/>
                    <a:pt x="24" y="33"/>
                    <a:pt x="27" y="33"/>
                  </a:cubicBezTo>
                  <a:cubicBezTo>
                    <a:pt x="30" y="34"/>
                    <a:pt x="29" y="31"/>
                    <a:pt x="32" y="33"/>
                  </a:cubicBezTo>
                  <a:cubicBezTo>
                    <a:pt x="32" y="33"/>
                    <a:pt x="34" y="35"/>
                    <a:pt x="32" y="37"/>
                  </a:cubicBezTo>
                  <a:cubicBezTo>
                    <a:pt x="31" y="39"/>
                    <a:pt x="14" y="54"/>
                    <a:pt x="8" y="58"/>
                  </a:cubicBezTo>
                  <a:cubicBezTo>
                    <a:pt x="2" y="63"/>
                    <a:pt x="0" y="66"/>
                    <a:pt x="0" y="70"/>
                  </a:cubicBezTo>
                  <a:cubicBezTo>
                    <a:pt x="1" y="74"/>
                    <a:pt x="4" y="81"/>
                    <a:pt x="12" y="76"/>
                  </a:cubicBezTo>
                  <a:cubicBezTo>
                    <a:pt x="20" y="71"/>
                    <a:pt x="39" y="50"/>
                    <a:pt x="48" y="41"/>
                  </a:cubicBezTo>
                  <a:close/>
                  <a:moveTo>
                    <a:pt x="55" y="107"/>
                  </a:moveTo>
                  <a:cubicBezTo>
                    <a:pt x="52" y="108"/>
                    <a:pt x="48" y="115"/>
                    <a:pt x="46" y="114"/>
                  </a:cubicBezTo>
                  <a:cubicBezTo>
                    <a:pt x="44" y="113"/>
                    <a:pt x="42" y="111"/>
                    <a:pt x="42" y="111"/>
                  </a:cubicBezTo>
                  <a:cubicBezTo>
                    <a:pt x="39" y="108"/>
                    <a:pt x="37" y="113"/>
                    <a:pt x="36" y="121"/>
                  </a:cubicBezTo>
                  <a:cubicBezTo>
                    <a:pt x="35" y="128"/>
                    <a:pt x="41" y="136"/>
                    <a:pt x="46" y="138"/>
                  </a:cubicBezTo>
                  <a:cubicBezTo>
                    <a:pt x="50" y="139"/>
                    <a:pt x="51" y="133"/>
                    <a:pt x="54" y="130"/>
                  </a:cubicBezTo>
                  <a:cubicBezTo>
                    <a:pt x="56" y="127"/>
                    <a:pt x="57" y="123"/>
                    <a:pt x="57" y="117"/>
                  </a:cubicBezTo>
                  <a:cubicBezTo>
                    <a:pt x="58" y="112"/>
                    <a:pt x="58" y="107"/>
                    <a:pt x="55" y="107"/>
                  </a:cubicBezTo>
                  <a:close/>
                  <a:moveTo>
                    <a:pt x="111" y="72"/>
                  </a:moveTo>
                  <a:cubicBezTo>
                    <a:pt x="107" y="69"/>
                    <a:pt x="103" y="67"/>
                    <a:pt x="99" y="68"/>
                  </a:cubicBezTo>
                  <a:cubicBezTo>
                    <a:pt x="96" y="69"/>
                    <a:pt x="95" y="71"/>
                    <a:pt x="91" y="72"/>
                  </a:cubicBezTo>
                  <a:cubicBezTo>
                    <a:pt x="88" y="73"/>
                    <a:pt x="85" y="70"/>
                    <a:pt x="83" y="74"/>
                  </a:cubicBezTo>
                  <a:cubicBezTo>
                    <a:pt x="83" y="74"/>
                    <a:pt x="84" y="80"/>
                    <a:pt x="88" y="83"/>
                  </a:cubicBezTo>
                  <a:cubicBezTo>
                    <a:pt x="92" y="86"/>
                    <a:pt x="97" y="89"/>
                    <a:pt x="99" y="91"/>
                  </a:cubicBezTo>
                  <a:cubicBezTo>
                    <a:pt x="101" y="94"/>
                    <a:pt x="101" y="96"/>
                    <a:pt x="103" y="96"/>
                  </a:cubicBezTo>
                  <a:cubicBezTo>
                    <a:pt x="105" y="95"/>
                    <a:pt x="111" y="88"/>
                    <a:pt x="112" y="87"/>
                  </a:cubicBezTo>
                  <a:cubicBezTo>
                    <a:pt x="113" y="85"/>
                    <a:pt x="114" y="75"/>
                    <a:pt x="111" y="72"/>
                  </a:cubicBezTo>
                  <a:close/>
                  <a:moveTo>
                    <a:pt x="74" y="81"/>
                  </a:moveTo>
                  <a:cubicBezTo>
                    <a:pt x="74" y="81"/>
                    <a:pt x="75" y="81"/>
                    <a:pt x="77" y="78"/>
                  </a:cubicBezTo>
                  <a:cubicBezTo>
                    <a:pt x="79" y="76"/>
                    <a:pt x="78" y="73"/>
                    <a:pt x="78" y="67"/>
                  </a:cubicBezTo>
                  <a:cubicBezTo>
                    <a:pt x="78" y="61"/>
                    <a:pt x="78" y="55"/>
                    <a:pt x="79" y="48"/>
                  </a:cubicBezTo>
                  <a:cubicBezTo>
                    <a:pt x="79" y="41"/>
                    <a:pt x="77" y="35"/>
                    <a:pt x="68" y="37"/>
                  </a:cubicBezTo>
                  <a:cubicBezTo>
                    <a:pt x="59" y="38"/>
                    <a:pt x="57" y="42"/>
                    <a:pt x="56" y="45"/>
                  </a:cubicBezTo>
                  <a:cubicBezTo>
                    <a:pt x="56" y="48"/>
                    <a:pt x="43" y="62"/>
                    <a:pt x="39" y="64"/>
                  </a:cubicBezTo>
                  <a:cubicBezTo>
                    <a:pt x="35" y="65"/>
                    <a:pt x="32" y="64"/>
                    <a:pt x="32" y="64"/>
                  </a:cubicBezTo>
                  <a:cubicBezTo>
                    <a:pt x="22" y="66"/>
                    <a:pt x="28" y="79"/>
                    <a:pt x="33" y="84"/>
                  </a:cubicBezTo>
                  <a:cubicBezTo>
                    <a:pt x="39" y="90"/>
                    <a:pt x="47" y="99"/>
                    <a:pt x="50" y="98"/>
                  </a:cubicBezTo>
                  <a:cubicBezTo>
                    <a:pt x="53" y="98"/>
                    <a:pt x="53" y="95"/>
                    <a:pt x="58" y="94"/>
                  </a:cubicBezTo>
                  <a:cubicBezTo>
                    <a:pt x="63" y="94"/>
                    <a:pt x="64" y="101"/>
                    <a:pt x="68" y="106"/>
                  </a:cubicBezTo>
                  <a:cubicBezTo>
                    <a:pt x="73" y="112"/>
                    <a:pt x="70" y="114"/>
                    <a:pt x="68" y="115"/>
                  </a:cubicBezTo>
                  <a:cubicBezTo>
                    <a:pt x="67" y="116"/>
                    <a:pt x="65" y="117"/>
                    <a:pt x="62" y="116"/>
                  </a:cubicBezTo>
                  <a:cubicBezTo>
                    <a:pt x="58" y="115"/>
                    <a:pt x="60" y="120"/>
                    <a:pt x="60" y="120"/>
                  </a:cubicBezTo>
                  <a:cubicBezTo>
                    <a:pt x="60" y="120"/>
                    <a:pt x="66" y="123"/>
                    <a:pt x="70" y="124"/>
                  </a:cubicBezTo>
                  <a:cubicBezTo>
                    <a:pt x="73" y="125"/>
                    <a:pt x="77" y="125"/>
                    <a:pt x="84" y="125"/>
                  </a:cubicBezTo>
                  <a:cubicBezTo>
                    <a:pt x="90" y="125"/>
                    <a:pt x="90" y="122"/>
                    <a:pt x="91" y="111"/>
                  </a:cubicBezTo>
                  <a:cubicBezTo>
                    <a:pt x="91" y="101"/>
                    <a:pt x="86" y="97"/>
                    <a:pt x="79" y="90"/>
                  </a:cubicBezTo>
                  <a:cubicBezTo>
                    <a:pt x="73" y="83"/>
                    <a:pt x="74" y="81"/>
                    <a:pt x="74" y="81"/>
                  </a:cubicBezTo>
                  <a:close/>
                  <a:moveTo>
                    <a:pt x="59" y="67"/>
                  </a:moveTo>
                  <a:cubicBezTo>
                    <a:pt x="57" y="70"/>
                    <a:pt x="58" y="74"/>
                    <a:pt x="55" y="75"/>
                  </a:cubicBezTo>
                  <a:cubicBezTo>
                    <a:pt x="52" y="77"/>
                    <a:pt x="47" y="76"/>
                    <a:pt x="50" y="71"/>
                  </a:cubicBezTo>
                  <a:cubicBezTo>
                    <a:pt x="53" y="66"/>
                    <a:pt x="55" y="64"/>
                    <a:pt x="57" y="62"/>
                  </a:cubicBezTo>
                  <a:cubicBezTo>
                    <a:pt x="58" y="61"/>
                    <a:pt x="56" y="60"/>
                    <a:pt x="60" y="60"/>
                  </a:cubicBezTo>
                  <a:cubicBezTo>
                    <a:pt x="60" y="60"/>
                    <a:pt x="61" y="64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0">
              <a:extLst>
                <a:ext uri="{FF2B5EF4-FFF2-40B4-BE49-F238E27FC236}">
                  <a16:creationId xmlns:a16="http://schemas.microsoft.com/office/drawing/2014/main" id="{0E2A4C5F-8DC7-4D38-BB49-CD038518B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0838" y="522288"/>
              <a:ext cx="512763" cy="498475"/>
            </a:xfrm>
            <a:custGeom>
              <a:avLst/>
              <a:gdLst>
                <a:gd name="T0" fmla="*/ 40 w 121"/>
                <a:gd name="T1" fmla="*/ 70 h 117"/>
                <a:gd name="T2" fmla="*/ 42 w 121"/>
                <a:gd name="T3" fmla="*/ 56 h 117"/>
                <a:gd name="T4" fmla="*/ 41 w 121"/>
                <a:gd name="T5" fmla="*/ 39 h 117"/>
                <a:gd name="T6" fmla="*/ 32 w 121"/>
                <a:gd name="T7" fmla="*/ 18 h 117"/>
                <a:gd name="T8" fmla="*/ 4 w 121"/>
                <a:gd name="T9" fmla="*/ 37 h 117"/>
                <a:gd name="T10" fmla="*/ 14 w 121"/>
                <a:gd name="T11" fmla="*/ 51 h 117"/>
                <a:gd name="T12" fmla="*/ 15 w 121"/>
                <a:gd name="T13" fmla="*/ 64 h 117"/>
                <a:gd name="T14" fmla="*/ 15 w 121"/>
                <a:gd name="T15" fmla="*/ 81 h 117"/>
                <a:gd name="T16" fmla="*/ 3 w 121"/>
                <a:gd name="T17" fmla="*/ 102 h 117"/>
                <a:gd name="T18" fmla="*/ 28 w 121"/>
                <a:gd name="T19" fmla="*/ 104 h 117"/>
                <a:gd name="T20" fmla="*/ 37 w 121"/>
                <a:gd name="T21" fmla="*/ 78 h 117"/>
                <a:gd name="T22" fmla="*/ 99 w 121"/>
                <a:gd name="T23" fmla="*/ 82 h 117"/>
                <a:gd name="T24" fmla="*/ 100 w 121"/>
                <a:gd name="T25" fmla="*/ 72 h 117"/>
                <a:gd name="T26" fmla="*/ 85 w 121"/>
                <a:gd name="T27" fmla="*/ 66 h 117"/>
                <a:gd name="T28" fmla="*/ 95 w 121"/>
                <a:gd name="T29" fmla="*/ 56 h 117"/>
                <a:gd name="T30" fmla="*/ 112 w 121"/>
                <a:gd name="T31" fmla="*/ 21 h 117"/>
                <a:gd name="T32" fmla="*/ 93 w 121"/>
                <a:gd name="T33" fmla="*/ 2 h 117"/>
                <a:gd name="T34" fmla="*/ 49 w 121"/>
                <a:gd name="T35" fmla="*/ 18 h 117"/>
                <a:gd name="T36" fmla="*/ 50 w 121"/>
                <a:gd name="T37" fmla="*/ 44 h 117"/>
                <a:gd name="T38" fmla="*/ 56 w 121"/>
                <a:gd name="T39" fmla="*/ 63 h 117"/>
                <a:gd name="T40" fmla="*/ 69 w 121"/>
                <a:gd name="T41" fmla="*/ 67 h 117"/>
                <a:gd name="T42" fmla="*/ 59 w 121"/>
                <a:gd name="T43" fmla="*/ 79 h 117"/>
                <a:gd name="T44" fmla="*/ 56 w 121"/>
                <a:gd name="T45" fmla="*/ 92 h 117"/>
                <a:gd name="T46" fmla="*/ 59 w 121"/>
                <a:gd name="T47" fmla="*/ 110 h 117"/>
                <a:gd name="T48" fmla="*/ 110 w 121"/>
                <a:gd name="T49" fmla="*/ 96 h 117"/>
                <a:gd name="T50" fmla="*/ 115 w 121"/>
                <a:gd name="T51" fmla="*/ 78 h 117"/>
                <a:gd name="T52" fmla="*/ 90 w 121"/>
                <a:gd name="T53" fmla="*/ 18 h 117"/>
                <a:gd name="T54" fmla="*/ 82 w 121"/>
                <a:gd name="T55" fmla="*/ 25 h 117"/>
                <a:gd name="T56" fmla="*/ 65 w 121"/>
                <a:gd name="T57" fmla="*/ 30 h 117"/>
                <a:gd name="T58" fmla="*/ 70 w 121"/>
                <a:gd name="T59" fmla="*/ 32 h 117"/>
                <a:gd name="T60" fmla="*/ 65 w 121"/>
                <a:gd name="T61" fmla="*/ 30 h 117"/>
                <a:gd name="T62" fmla="*/ 65 w 121"/>
                <a:gd name="T63" fmla="*/ 49 h 117"/>
                <a:gd name="T64" fmla="*/ 73 w 121"/>
                <a:gd name="T65" fmla="*/ 44 h 117"/>
                <a:gd name="T66" fmla="*/ 81 w 121"/>
                <a:gd name="T67" fmla="*/ 41 h 117"/>
                <a:gd name="T68" fmla="*/ 88 w 121"/>
                <a:gd name="T69" fmla="*/ 39 h 117"/>
                <a:gd name="T70" fmla="*/ 81 w 121"/>
                <a:gd name="T71" fmla="*/ 4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17">
                  <a:moveTo>
                    <a:pt x="37" y="78"/>
                  </a:moveTo>
                  <a:cubicBezTo>
                    <a:pt x="34" y="78"/>
                    <a:pt x="35" y="74"/>
                    <a:pt x="40" y="70"/>
                  </a:cubicBezTo>
                  <a:cubicBezTo>
                    <a:pt x="45" y="67"/>
                    <a:pt x="47" y="65"/>
                    <a:pt x="46" y="61"/>
                  </a:cubicBezTo>
                  <a:cubicBezTo>
                    <a:pt x="46" y="58"/>
                    <a:pt x="44" y="57"/>
                    <a:pt x="42" y="56"/>
                  </a:cubicBezTo>
                  <a:cubicBezTo>
                    <a:pt x="39" y="55"/>
                    <a:pt x="36" y="54"/>
                    <a:pt x="37" y="50"/>
                  </a:cubicBezTo>
                  <a:cubicBezTo>
                    <a:pt x="37" y="45"/>
                    <a:pt x="40" y="41"/>
                    <a:pt x="41" y="39"/>
                  </a:cubicBezTo>
                  <a:cubicBezTo>
                    <a:pt x="43" y="36"/>
                    <a:pt x="45" y="31"/>
                    <a:pt x="45" y="25"/>
                  </a:cubicBezTo>
                  <a:cubicBezTo>
                    <a:pt x="44" y="19"/>
                    <a:pt x="40" y="14"/>
                    <a:pt x="32" y="18"/>
                  </a:cubicBezTo>
                  <a:cubicBezTo>
                    <a:pt x="24" y="22"/>
                    <a:pt x="21" y="27"/>
                    <a:pt x="16" y="30"/>
                  </a:cubicBezTo>
                  <a:cubicBezTo>
                    <a:pt x="13" y="32"/>
                    <a:pt x="8" y="34"/>
                    <a:pt x="4" y="37"/>
                  </a:cubicBezTo>
                  <a:cubicBezTo>
                    <a:pt x="2" y="39"/>
                    <a:pt x="0" y="43"/>
                    <a:pt x="6" y="46"/>
                  </a:cubicBezTo>
                  <a:cubicBezTo>
                    <a:pt x="11" y="49"/>
                    <a:pt x="11" y="51"/>
                    <a:pt x="14" y="51"/>
                  </a:cubicBezTo>
                  <a:cubicBezTo>
                    <a:pt x="17" y="52"/>
                    <a:pt x="19" y="50"/>
                    <a:pt x="19" y="54"/>
                  </a:cubicBezTo>
                  <a:cubicBezTo>
                    <a:pt x="20" y="58"/>
                    <a:pt x="19" y="62"/>
                    <a:pt x="15" y="64"/>
                  </a:cubicBezTo>
                  <a:cubicBezTo>
                    <a:pt x="11" y="66"/>
                    <a:pt x="6" y="66"/>
                    <a:pt x="6" y="70"/>
                  </a:cubicBezTo>
                  <a:cubicBezTo>
                    <a:pt x="6" y="74"/>
                    <a:pt x="15" y="75"/>
                    <a:pt x="15" y="81"/>
                  </a:cubicBezTo>
                  <a:cubicBezTo>
                    <a:pt x="15" y="86"/>
                    <a:pt x="14" y="87"/>
                    <a:pt x="10" y="91"/>
                  </a:cubicBezTo>
                  <a:cubicBezTo>
                    <a:pt x="7" y="94"/>
                    <a:pt x="2" y="96"/>
                    <a:pt x="3" y="102"/>
                  </a:cubicBezTo>
                  <a:cubicBezTo>
                    <a:pt x="4" y="109"/>
                    <a:pt x="9" y="117"/>
                    <a:pt x="15" y="116"/>
                  </a:cubicBezTo>
                  <a:cubicBezTo>
                    <a:pt x="21" y="115"/>
                    <a:pt x="22" y="109"/>
                    <a:pt x="28" y="104"/>
                  </a:cubicBezTo>
                  <a:cubicBezTo>
                    <a:pt x="33" y="100"/>
                    <a:pt x="48" y="93"/>
                    <a:pt x="47" y="85"/>
                  </a:cubicBezTo>
                  <a:cubicBezTo>
                    <a:pt x="47" y="77"/>
                    <a:pt x="40" y="79"/>
                    <a:pt x="37" y="78"/>
                  </a:cubicBezTo>
                  <a:close/>
                  <a:moveTo>
                    <a:pt x="115" y="78"/>
                  </a:moveTo>
                  <a:cubicBezTo>
                    <a:pt x="110" y="77"/>
                    <a:pt x="105" y="80"/>
                    <a:pt x="99" y="82"/>
                  </a:cubicBezTo>
                  <a:cubicBezTo>
                    <a:pt x="92" y="84"/>
                    <a:pt x="91" y="83"/>
                    <a:pt x="91" y="80"/>
                  </a:cubicBezTo>
                  <a:cubicBezTo>
                    <a:pt x="90" y="78"/>
                    <a:pt x="99" y="75"/>
                    <a:pt x="100" y="72"/>
                  </a:cubicBezTo>
                  <a:cubicBezTo>
                    <a:pt x="102" y="68"/>
                    <a:pt x="101" y="65"/>
                    <a:pt x="95" y="63"/>
                  </a:cubicBezTo>
                  <a:cubicBezTo>
                    <a:pt x="90" y="61"/>
                    <a:pt x="90" y="64"/>
                    <a:pt x="85" y="66"/>
                  </a:cubicBezTo>
                  <a:cubicBezTo>
                    <a:pt x="81" y="68"/>
                    <a:pt x="84" y="61"/>
                    <a:pt x="84" y="61"/>
                  </a:cubicBezTo>
                  <a:cubicBezTo>
                    <a:pt x="84" y="61"/>
                    <a:pt x="90" y="60"/>
                    <a:pt x="95" y="56"/>
                  </a:cubicBezTo>
                  <a:cubicBezTo>
                    <a:pt x="101" y="52"/>
                    <a:pt x="100" y="51"/>
                    <a:pt x="102" y="44"/>
                  </a:cubicBezTo>
                  <a:cubicBezTo>
                    <a:pt x="104" y="37"/>
                    <a:pt x="109" y="32"/>
                    <a:pt x="112" y="21"/>
                  </a:cubicBezTo>
                  <a:cubicBezTo>
                    <a:pt x="114" y="10"/>
                    <a:pt x="112" y="10"/>
                    <a:pt x="109" y="6"/>
                  </a:cubicBezTo>
                  <a:cubicBezTo>
                    <a:pt x="106" y="1"/>
                    <a:pt x="100" y="0"/>
                    <a:pt x="93" y="2"/>
                  </a:cubicBezTo>
                  <a:cubicBezTo>
                    <a:pt x="85" y="5"/>
                    <a:pt x="66" y="16"/>
                    <a:pt x="61" y="18"/>
                  </a:cubicBezTo>
                  <a:cubicBezTo>
                    <a:pt x="55" y="20"/>
                    <a:pt x="49" y="18"/>
                    <a:pt x="49" y="18"/>
                  </a:cubicBezTo>
                  <a:cubicBezTo>
                    <a:pt x="45" y="19"/>
                    <a:pt x="47" y="28"/>
                    <a:pt x="47" y="32"/>
                  </a:cubicBezTo>
                  <a:cubicBezTo>
                    <a:pt x="48" y="35"/>
                    <a:pt x="48" y="41"/>
                    <a:pt x="50" y="44"/>
                  </a:cubicBezTo>
                  <a:cubicBezTo>
                    <a:pt x="53" y="47"/>
                    <a:pt x="52" y="49"/>
                    <a:pt x="51" y="53"/>
                  </a:cubicBezTo>
                  <a:cubicBezTo>
                    <a:pt x="50" y="58"/>
                    <a:pt x="52" y="60"/>
                    <a:pt x="56" y="63"/>
                  </a:cubicBezTo>
                  <a:cubicBezTo>
                    <a:pt x="59" y="66"/>
                    <a:pt x="61" y="67"/>
                    <a:pt x="62" y="66"/>
                  </a:cubicBezTo>
                  <a:cubicBezTo>
                    <a:pt x="64" y="66"/>
                    <a:pt x="66" y="63"/>
                    <a:pt x="69" y="67"/>
                  </a:cubicBezTo>
                  <a:cubicBezTo>
                    <a:pt x="71" y="70"/>
                    <a:pt x="68" y="70"/>
                    <a:pt x="64" y="71"/>
                  </a:cubicBezTo>
                  <a:cubicBezTo>
                    <a:pt x="59" y="73"/>
                    <a:pt x="59" y="74"/>
                    <a:pt x="59" y="79"/>
                  </a:cubicBezTo>
                  <a:cubicBezTo>
                    <a:pt x="59" y="84"/>
                    <a:pt x="67" y="81"/>
                    <a:pt x="69" y="84"/>
                  </a:cubicBezTo>
                  <a:cubicBezTo>
                    <a:pt x="71" y="88"/>
                    <a:pt x="63" y="90"/>
                    <a:pt x="56" y="92"/>
                  </a:cubicBezTo>
                  <a:cubicBezTo>
                    <a:pt x="49" y="94"/>
                    <a:pt x="47" y="96"/>
                    <a:pt x="49" y="102"/>
                  </a:cubicBezTo>
                  <a:cubicBezTo>
                    <a:pt x="51" y="107"/>
                    <a:pt x="55" y="110"/>
                    <a:pt x="59" y="110"/>
                  </a:cubicBezTo>
                  <a:cubicBezTo>
                    <a:pt x="64" y="109"/>
                    <a:pt x="74" y="103"/>
                    <a:pt x="86" y="99"/>
                  </a:cubicBezTo>
                  <a:cubicBezTo>
                    <a:pt x="97" y="95"/>
                    <a:pt x="100" y="96"/>
                    <a:pt x="110" y="96"/>
                  </a:cubicBezTo>
                  <a:cubicBezTo>
                    <a:pt x="121" y="97"/>
                    <a:pt x="119" y="92"/>
                    <a:pt x="120" y="88"/>
                  </a:cubicBezTo>
                  <a:cubicBezTo>
                    <a:pt x="121" y="83"/>
                    <a:pt x="121" y="80"/>
                    <a:pt x="115" y="78"/>
                  </a:cubicBezTo>
                  <a:close/>
                  <a:moveTo>
                    <a:pt x="83" y="20"/>
                  </a:moveTo>
                  <a:cubicBezTo>
                    <a:pt x="86" y="18"/>
                    <a:pt x="89" y="16"/>
                    <a:pt x="90" y="18"/>
                  </a:cubicBezTo>
                  <a:cubicBezTo>
                    <a:pt x="92" y="20"/>
                    <a:pt x="90" y="24"/>
                    <a:pt x="88" y="25"/>
                  </a:cubicBezTo>
                  <a:cubicBezTo>
                    <a:pt x="87" y="26"/>
                    <a:pt x="84" y="28"/>
                    <a:pt x="82" y="25"/>
                  </a:cubicBezTo>
                  <a:cubicBezTo>
                    <a:pt x="80" y="23"/>
                    <a:pt x="83" y="20"/>
                    <a:pt x="83" y="20"/>
                  </a:cubicBezTo>
                  <a:close/>
                  <a:moveTo>
                    <a:pt x="65" y="30"/>
                  </a:moveTo>
                  <a:cubicBezTo>
                    <a:pt x="67" y="27"/>
                    <a:pt x="69" y="24"/>
                    <a:pt x="71" y="28"/>
                  </a:cubicBezTo>
                  <a:cubicBezTo>
                    <a:pt x="71" y="28"/>
                    <a:pt x="72" y="30"/>
                    <a:pt x="70" y="32"/>
                  </a:cubicBezTo>
                  <a:cubicBezTo>
                    <a:pt x="69" y="33"/>
                    <a:pt x="67" y="35"/>
                    <a:pt x="66" y="35"/>
                  </a:cubicBezTo>
                  <a:cubicBezTo>
                    <a:pt x="65" y="35"/>
                    <a:pt x="62" y="33"/>
                    <a:pt x="65" y="30"/>
                  </a:cubicBezTo>
                  <a:close/>
                  <a:moveTo>
                    <a:pt x="71" y="47"/>
                  </a:moveTo>
                  <a:cubicBezTo>
                    <a:pt x="69" y="49"/>
                    <a:pt x="66" y="52"/>
                    <a:pt x="65" y="49"/>
                  </a:cubicBezTo>
                  <a:cubicBezTo>
                    <a:pt x="64" y="46"/>
                    <a:pt x="65" y="44"/>
                    <a:pt x="68" y="43"/>
                  </a:cubicBezTo>
                  <a:cubicBezTo>
                    <a:pt x="70" y="43"/>
                    <a:pt x="71" y="41"/>
                    <a:pt x="73" y="44"/>
                  </a:cubicBezTo>
                  <a:cubicBezTo>
                    <a:pt x="73" y="44"/>
                    <a:pt x="73" y="46"/>
                    <a:pt x="71" y="47"/>
                  </a:cubicBezTo>
                  <a:close/>
                  <a:moveTo>
                    <a:pt x="81" y="41"/>
                  </a:moveTo>
                  <a:cubicBezTo>
                    <a:pt x="81" y="40"/>
                    <a:pt x="83" y="38"/>
                    <a:pt x="83" y="38"/>
                  </a:cubicBezTo>
                  <a:cubicBezTo>
                    <a:pt x="86" y="35"/>
                    <a:pt x="89" y="37"/>
                    <a:pt x="88" y="39"/>
                  </a:cubicBezTo>
                  <a:cubicBezTo>
                    <a:pt x="88" y="40"/>
                    <a:pt x="86" y="44"/>
                    <a:pt x="84" y="44"/>
                  </a:cubicBezTo>
                  <a:cubicBezTo>
                    <a:pt x="81" y="44"/>
                    <a:pt x="81" y="42"/>
                    <a:pt x="81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1DA6CC18-E408-41DA-B8C0-5929EDD1D560}"/>
                </a:ext>
              </a:extLst>
            </p:cNvPr>
            <p:cNvSpPr/>
            <p:nvPr/>
          </p:nvSpPr>
          <p:spPr bwMode="auto">
            <a:xfrm>
              <a:off x="6380163" y="611188"/>
              <a:ext cx="479425" cy="363538"/>
            </a:xfrm>
            <a:custGeom>
              <a:avLst/>
              <a:gdLst>
                <a:gd name="T0" fmla="*/ 65 w 113"/>
                <a:gd name="T1" fmla="*/ 7 h 85"/>
                <a:gd name="T2" fmla="*/ 83 w 113"/>
                <a:gd name="T3" fmla="*/ 8 h 85"/>
                <a:gd name="T4" fmla="*/ 104 w 113"/>
                <a:gd name="T5" fmla="*/ 6 h 85"/>
                <a:gd name="T6" fmla="*/ 111 w 113"/>
                <a:gd name="T7" fmla="*/ 20 h 85"/>
                <a:gd name="T8" fmla="*/ 101 w 113"/>
                <a:gd name="T9" fmla="*/ 28 h 85"/>
                <a:gd name="T10" fmla="*/ 94 w 113"/>
                <a:gd name="T11" fmla="*/ 31 h 85"/>
                <a:gd name="T12" fmla="*/ 84 w 113"/>
                <a:gd name="T13" fmla="*/ 33 h 85"/>
                <a:gd name="T14" fmla="*/ 83 w 113"/>
                <a:gd name="T15" fmla="*/ 42 h 85"/>
                <a:gd name="T16" fmla="*/ 77 w 113"/>
                <a:gd name="T17" fmla="*/ 59 h 85"/>
                <a:gd name="T18" fmla="*/ 99 w 113"/>
                <a:gd name="T19" fmla="*/ 61 h 85"/>
                <a:gd name="T20" fmla="*/ 109 w 113"/>
                <a:gd name="T21" fmla="*/ 73 h 85"/>
                <a:gd name="T22" fmla="*/ 101 w 113"/>
                <a:gd name="T23" fmla="*/ 85 h 85"/>
                <a:gd name="T24" fmla="*/ 55 w 113"/>
                <a:gd name="T25" fmla="*/ 72 h 85"/>
                <a:gd name="T26" fmla="*/ 17 w 113"/>
                <a:gd name="T27" fmla="*/ 71 h 85"/>
                <a:gd name="T28" fmla="*/ 1 w 113"/>
                <a:gd name="T29" fmla="*/ 65 h 85"/>
                <a:gd name="T30" fmla="*/ 12 w 113"/>
                <a:gd name="T31" fmla="*/ 51 h 85"/>
                <a:gd name="T32" fmla="*/ 45 w 113"/>
                <a:gd name="T33" fmla="*/ 49 h 85"/>
                <a:gd name="T34" fmla="*/ 58 w 113"/>
                <a:gd name="T35" fmla="*/ 31 h 85"/>
                <a:gd name="T36" fmla="*/ 49 w 113"/>
                <a:gd name="T37" fmla="*/ 28 h 85"/>
                <a:gd name="T38" fmla="*/ 47 w 113"/>
                <a:gd name="T39" fmla="*/ 21 h 85"/>
                <a:gd name="T40" fmla="*/ 46 w 113"/>
                <a:gd name="T41" fmla="*/ 12 h 85"/>
                <a:gd name="T42" fmla="*/ 51 w 113"/>
                <a:gd name="T43" fmla="*/ 1 h 85"/>
                <a:gd name="T44" fmla="*/ 65 w 113"/>
                <a:gd name="T4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85">
                  <a:moveTo>
                    <a:pt x="65" y="7"/>
                  </a:moveTo>
                  <a:cubicBezTo>
                    <a:pt x="65" y="7"/>
                    <a:pt x="75" y="9"/>
                    <a:pt x="83" y="8"/>
                  </a:cubicBezTo>
                  <a:cubicBezTo>
                    <a:pt x="90" y="7"/>
                    <a:pt x="100" y="4"/>
                    <a:pt x="104" y="6"/>
                  </a:cubicBezTo>
                  <a:cubicBezTo>
                    <a:pt x="109" y="8"/>
                    <a:pt x="113" y="15"/>
                    <a:pt x="111" y="20"/>
                  </a:cubicBezTo>
                  <a:cubicBezTo>
                    <a:pt x="109" y="26"/>
                    <a:pt x="104" y="26"/>
                    <a:pt x="101" y="28"/>
                  </a:cubicBezTo>
                  <a:cubicBezTo>
                    <a:pt x="98" y="30"/>
                    <a:pt x="97" y="31"/>
                    <a:pt x="94" y="31"/>
                  </a:cubicBezTo>
                  <a:cubicBezTo>
                    <a:pt x="92" y="31"/>
                    <a:pt x="86" y="29"/>
                    <a:pt x="84" y="33"/>
                  </a:cubicBezTo>
                  <a:cubicBezTo>
                    <a:pt x="82" y="36"/>
                    <a:pt x="85" y="38"/>
                    <a:pt x="83" y="42"/>
                  </a:cubicBezTo>
                  <a:cubicBezTo>
                    <a:pt x="80" y="46"/>
                    <a:pt x="71" y="57"/>
                    <a:pt x="77" y="59"/>
                  </a:cubicBezTo>
                  <a:cubicBezTo>
                    <a:pt x="83" y="60"/>
                    <a:pt x="93" y="59"/>
                    <a:pt x="99" y="61"/>
                  </a:cubicBezTo>
                  <a:cubicBezTo>
                    <a:pt x="104" y="63"/>
                    <a:pt x="109" y="67"/>
                    <a:pt x="109" y="73"/>
                  </a:cubicBezTo>
                  <a:cubicBezTo>
                    <a:pt x="109" y="80"/>
                    <a:pt x="109" y="85"/>
                    <a:pt x="101" y="85"/>
                  </a:cubicBezTo>
                  <a:cubicBezTo>
                    <a:pt x="92" y="85"/>
                    <a:pt x="77" y="75"/>
                    <a:pt x="55" y="72"/>
                  </a:cubicBezTo>
                  <a:cubicBezTo>
                    <a:pt x="33" y="70"/>
                    <a:pt x="24" y="70"/>
                    <a:pt x="17" y="71"/>
                  </a:cubicBezTo>
                  <a:cubicBezTo>
                    <a:pt x="11" y="72"/>
                    <a:pt x="2" y="74"/>
                    <a:pt x="1" y="65"/>
                  </a:cubicBezTo>
                  <a:cubicBezTo>
                    <a:pt x="0" y="56"/>
                    <a:pt x="1" y="50"/>
                    <a:pt x="12" y="51"/>
                  </a:cubicBezTo>
                  <a:cubicBezTo>
                    <a:pt x="23" y="51"/>
                    <a:pt x="33" y="52"/>
                    <a:pt x="45" y="49"/>
                  </a:cubicBezTo>
                  <a:cubicBezTo>
                    <a:pt x="56" y="46"/>
                    <a:pt x="60" y="34"/>
                    <a:pt x="58" y="31"/>
                  </a:cubicBezTo>
                  <a:cubicBezTo>
                    <a:pt x="56" y="27"/>
                    <a:pt x="51" y="28"/>
                    <a:pt x="49" y="28"/>
                  </a:cubicBezTo>
                  <a:cubicBezTo>
                    <a:pt x="46" y="28"/>
                    <a:pt x="45" y="25"/>
                    <a:pt x="47" y="21"/>
                  </a:cubicBezTo>
                  <a:cubicBezTo>
                    <a:pt x="48" y="18"/>
                    <a:pt x="46" y="17"/>
                    <a:pt x="46" y="12"/>
                  </a:cubicBezTo>
                  <a:cubicBezTo>
                    <a:pt x="46" y="7"/>
                    <a:pt x="45" y="0"/>
                    <a:pt x="51" y="1"/>
                  </a:cubicBezTo>
                  <a:cubicBezTo>
                    <a:pt x="58" y="2"/>
                    <a:pt x="56" y="6"/>
                    <a:pt x="6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A60B1258-2428-4E82-8CD9-674A76343ABE}"/>
                </a:ext>
              </a:extLst>
            </p:cNvPr>
            <p:cNvSpPr/>
            <p:nvPr/>
          </p:nvSpPr>
          <p:spPr bwMode="auto">
            <a:xfrm>
              <a:off x="7207250" y="901700"/>
              <a:ext cx="488950" cy="503238"/>
            </a:xfrm>
            <a:custGeom>
              <a:avLst/>
              <a:gdLst>
                <a:gd name="T0" fmla="*/ 38 w 115"/>
                <a:gd name="T1" fmla="*/ 15 h 118"/>
                <a:gd name="T2" fmla="*/ 33 w 115"/>
                <a:gd name="T3" fmla="*/ 23 h 118"/>
                <a:gd name="T4" fmla="*/ 41 w 115"/>
                <a:gd name="T5" fmla="*/ 33 h 118"/>
                <a:gd name="T6" fmla="*/ 48 w 115"/>
                <a:gd name="T7" fmla="*/ 38 h 118"/>
                <a:gd name="T8" fmla="*/ 28 w 115"/>
                <a:gd name="T9" fmla="*/ 47 h 118"/>
                <a:gd name="T10" fmla="*/ 8 w 115"/>
                <a:gd name="T11" fmla="*/ 50 h 118"/>
                <a:gd name="T12" fmla="*/ 0 w 115"/>
                <a:gd name="T13" fmla="*/ 52 h 118"/>
                <a:gd name="T14" fmla="*/ 2 w 115"/>
                <a:gd name="T15" fmla="*/ 58 h 118"/>
                <a:gd name="T16" fmla="*/ 19 w 115"/>
                <a:gd name="T17" fmla="*/ 65 h 118"/>
                <a:gd name="T18" fmla="*/ 49 w 115"/>
                <a:gd name="T19" fmla="*/ 61 h 118"/>
                <a:gd name="T20" fmla="*/ 57 w 115"/>
                <a:gd name="T21" fmla="*/ 57 h 118"/>
                <a:gd name="T22" fmla="*/ 63 w 115"/>
                <a:gd name="T23" fmla="*/ 77 h 118"/>
                <a:gd name="T24" fmla="*/ 64 w 115"/>
                <a:gd name="T25" fmla="*/ 96 h 118"/>
                <a:gd name="T26" fmla="*/ 68 w 115"/>
                <a:gd name="T27" fmla="*/ 105 h 118"/>
                <a:gd name="T28" fmla="*/ 89 w 115"/>
                <a:gd name="T29" fmla="*/ 118 h 118"/>
                <a:gd name="T30" fmla="*/ 100 w 115"/>
                <a:gd name="T31" fmla="*/ 111 h 118"/>
                <a:gd name="T32" fmla="*/ 81 w 115"/>
                <a:gd name="T33" fmla="*/ 84 h 118"/>
                <a:gd name="T34" fmla="*/ 76 w 115"/>
                <a:gd name="T35" fmla="*/ 63 h 118"/>
                <a:gd name="T36" fmla="*/ 77 w 115"/>
                <a:gd name="T37" fmla="*/ 44 h 118"/>
                <a:gd name="T38" fmla="*/ 98 w 115"/>
                <a:gd name="T39" fmla="*/ 47 h 118"/>
                <a:gd name="T40" fmla="*/ 113 w 115"/>
                <a:gd name="T41" fmla="*/ 41 h 118"/>
                <a:gd name="T42" fmla="*/ 102 w 115"/>
                <a:gd name="T43" fmla="*/ 30 h 118"/>
                <a:gd name="T44" fmla="*/ 85 w 115"/>
                <a:gd name="T45" fmla="*/ 29 h 118"/>
                <a:gd name="T46" fmla="*/ 95 w 115"/>
                <a:gd name="T47" fmla="*/ 13 h 118"/>
                <a:gd name="T48" fmla="*/ 86 w 115"/>
                <a:gd name="T49" fmla="*/ 5 h 118"/>
                <a:gd name="T50" fmla="*/ 78 w 115"/>
                <a:gd name="T51" fmla="*/ 4 h 118"/>
                <a:gd name="T52" fmla="*/ 66 w 115"/>
                <a:gd name="T53" fmla="*/ 18 h 118"/>
                <a:gd name="T54" fmla="*/ 56 w 115"/>
                <a:gd name="T55" fmla="*/ 19 h 118"/>
                <a:gd name="T56" fmla="*/ 38 w 115"/>
                <a:gd name="T57" fmla="*/ 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18">
                  <a:moveTo>
                    <a:pt x="38" y="15"/>
                  </a:moveTo>
                  <a:cubicBezTo>
                    <a:pt x="38" y="15"/>
                    <a:pt x="32" y="17"/>
                    <a:pt x="33" y="23"/>
                  </a:cubicBezTo>
                  <a:cubicBezTo>
                    <a:pt x="34" y="29"/>
                    <a:pt x="37" y="32"/>
                    <a:pt x="41" y="33"/>
                  </a:cubicBezTo>
                  <a:cubicBezTo>
                    <a:pt x="44" y="35"/>
                    <a:pt x="51" y="36"/>
                    <a:pt x="48" y="38"/>
                  </a:cubicBezTo>
                  <a:cubicBezTo>
                    <a:pt x="46" y="41"/>
                    <a:pt x="35" y="46"/>
                    <a:pt x="28" y="47"/>
                  </a:cubicBezTo>
                  <a:cubicBezTo>
                    <a:pt x="20" y="48"/>
                    <a:pt x="15" y="50"/>
                    <a:pt x="8" y="50"/>
                  </a:cubicBezTo>
                  <a:cubicBezTo>
                    <a:pt x="1" y="50"/>
                    <a:pt x="0" y="50"/>
                    <a:pt x="0" y="52"/>
                  </a:cubicBezTo>
                  <a:cubicBezTo>
                    <a:pt x="0" y="54"/>
                    <a:pt x="2" y="56"/>
                    <a:pt x="2" y="58"/>
                  </a:cubicBezTo>
                  <a:cubicBezTo>
                    <a:pt x="2" y="60"/>
                    <a:pt x="3" y="65"/>
                    <a:pt x="19" y="65"/>
                  </a:cubicBezTo>
                  <a:cubicBezTo>
                    <a:pt x="34" y="65"/>
                    <a:pt x="44" y="63"/>
                    <a:pt x="49" y="61"/>
                  </a:cubicBezTo>
                  <a:cubicBezTo>
                    <a:pt x="54" y="59"/>
                    <a:pt x="57" y="57"/>
                    <a:pt x="57" y="57"/>
                  </a:cubicBezTo>
                  <a:cubicBezTo>
                    <a:pt x="57" y="57"/>
                    <a:pt x="62" y="68"/>
                    <a:pt x="63" y="77"/>
                  </a:cubicBezTo>
                  <a:cubicBezTo>
                    <a:pt x="64" y="87"/>
                    <a:pt x="64" y="93"/>
                    <a:pt x="64" y="96"/>
                  </a:cubicBezTo>
                  <a:cubicBezTo>
                    <a:pt x="64" y="99"/>
                    <a:pt x="62" y="100"/>
                    <a:pt x="68" y="105"/>
                  </a:cubicBezTo>
                  <a:cubicBezTo>
                    <a:pt x="73" y="111"/>
                    <a:pt x="80" y="118"/>
                    <a:pt x="89" y="118"/>
                  </a:cubicBezTo>
                  <a:cubicBezTo>
                    <a:pt x="98" y="118"/>
                    <a:pt x="100" y="111"/>
                    <a:pt x="100" y="111"/>
                  </a:cubicBezTo>
                  <a:cubicBezTo>
                    <a:pt x="100" y="111"/>
                    <a:pt x="86" y="98"/>
                    <a:pt x="81" y="84"/>
                  </a:cubicBezTo>
                  <a:cubicBezTo>
                    <a:pt x="76" y="69"/>
                    <a:pt x="76" y="67"/>
                    <a:pt x="76" y="63"/>
                  </a:cubicBezTo>
                  <a:cubicBezTo>
                    <a:pt x="75" y="58"/>
                    <a:pt x="70" y="45"/>
                    <a:pt x="77" y="44"/>
                  </a:cubicBezTo>
                  <a:cubicBezTo>
                    <a:pt x="84" y="44"/>
                    <a:pt x="89" y="46"/>
                    <a:pt x="98" y="47"/>
                  </a:cubicBezTo>
                  <a:cubicBezTo>
                    <a:pt x="107" y="48"/>
                    <a:pt x="115" y="47"/>
                    <a:pt x="113" y="41"/>
                  </a:cubicBezTo>
                  <a:cubicBezTo>
                    <a:pt x="112" y="34"/>
                    <a:pt x="109" y="30"/>
                    <a:pt x="102" y="30"/>
                  </a:cubicBezTo>
                  <a:cubicBezTo>
                    <a:pt x="95" y="29"/>
                    <a:pt x="85" y="29"/>
                    <a:pt x="85" y="29"/>
                  </a:cubicBezTo>
                  <a:cubicBezTo>
                    <a:pt x="85" y="29"/>
                    <a:pt x="97" y="20"/>
                    <a:pt x="95" y="13"/>
                  </a:cubicBezTo>
                  <a:cubicBezTo>
                    <a:pt x="92" y="6"/>
                    <a:pt x="90" y="8"/>
                    <a:pt x="86" y="5"/>
                  </a:cubicBezTo>
                  <a:cubicBezTo>
                    <a:pt x="83" y="4"/>
                    <a:pt x="83" y="0"/>
                    <a:pt x="78" y="4"/>
                  </a:cubicBezTo>
                  <a:cubicBezTo>
                    <a:pt x="73" y="8"/>
                    <a:pt x="69" y="15"/>
                    <a:pt x="66" y="18"/>
                  </a:cubicBezTo>
                  <a:cubicBezTo>
                    <a:pt x="62" y="22"/>
                    <a:pt x="61" y="23"/>
                    <a:pt x="56" y="19"/>
                  </a:cubicBezTo>
                  <a:cubicBezTo>
                    <a:pt x="50" y="15"/>
                    <a:pt x="44" y="11"/>
                    <a:pt x="38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3ED91626-FB61-4229-9B1D-8F6F94B6ED34}"/>
                </a:ext>
              </a:extLst>
            </p:cNvPr>
            <p:cNvSpPr/>
            <p:nvPr/>
          </p:nvSpPr>
          <p:spPr bwMode="auto">
            <a:xfrm>
              <a:off x="7886700" y="1419225"/>
              <a:ext cx="573088" cy="447675"/>
            </a:xfrm>
            <a:custGeom>
              <a:avLst/>
              <a:gdLst>
                <a:gd name="T0" fmla="*/ 51 w 135"/>
                <a:gd name="T1" fmla="*/ 26 h 105"/>
                <a:gd name="T2" fmla="*/ 65 w 135"/>
                <a:gd name="T3" fmla="*/ 20 h 105"/>
                <a:gd name="T4" fmla="*/ 89 w 135"/>
                <a:gd name="T5" fmla="*/ 9 h 105"/>
                <a:gd name="T6" fmla="*/ 65 w 135"/>
                <a:gd name="T7" fmla="*/ 38 h 105"/>
                <a:gd name="T8" fmla="*/ 80 w 135"/>
                <a:gd name="T9" fmla="*/ 47 h 105"/>
                <a:gd name="T10" fmla="*/ 75 w 135"/>
                <a:gd name="T11" fmla="*/ 42 h 105"/>
                <a:gd name="T12" fmla="*/ 71 w 135"/>
                <a:gd name="T13" fmla="*/ 38 h 105"/>
                <a:gd name="T14" fmla="*/ 93 w 135"/>
                <a:gd name="T15" fmla="*/ 13 h 105"/>
                <a:gd name="T16" fmla="*/ 86 w 135"/>
                <a:gd name="T17" fmla="*/ 27 h 105"/>
                <a:gd name="T18" fmla="*/ 88 w 135"/>
                <a:gd name="T19" fmla="*/ 34 h 105"/>
                <a:gd name="T20" fmla="*/ 95 w 135"/>
                <a:gd name="T21" fmla="*/ 33 h 105"/>
                <a:gd name="T22" fmla="*/ 92 w 135"/>
                <a:gd name="T23" fmla="*/ 24 h 105"/>
                <a:gd name="T24" fmla="*/ 103 w 135"/>
                <a:gd name="T25" fmla="*/ 17 h 105"/>
                <a:gd name="T26" fmla="*/ 117 w 135"/>
                <a:gd name="T27" fmla="*/ 21 h 105"/>
                <a:gd name="T28" fmla="*/ 110 w 135"/>
                <a:gd name="T29" fmla="*/ 33 h 105"/>
                <a:gd name="T30" fmla="*/ 88 w 135"/>
                <a:gd name="T31" fmla="*/ 46 h 105"/>
                <a:gd name="T32" fmla="*/ 95 w 135"/>
                <a:gd name="T33" fmla="*/ 48 h 105"/>
                <a:gd name="T34" fmla="*/ 105 w 135"/>
                <a:gd name="T35" fmla="*/ 45 h 105"/>
                <a:gd name="T36" fmla="*/ 119 w 135"/>
                <a:gd name="T37" fmla="*/ 38 h 105"/>
                <a:gd name="T38" fmla="*/ 135 w 135"/>
                <a:gd name="T39" fmla="*/ 47 h 105"/>
                <a:gd name="T40" fmla="*/ 110 w 135"/>
                <a:gd name="T41" fmla="*/ 59 h 105"/>
                <a:gd name="T42" fmla="*/ 112 w 135"/>
                <a:gd name="T43" fmla="*/ 79 h 105"/>
                <a:gd name="T44" fmla="*/ 87 w 135"/>
                <a:gd name="T45" fmla="*/ 81 h 105"/>
                <a:gd name="T46" fmla="*/ 58 w 135"/>
                <a:gd name="T47" fmla="*/ 78 h 105"/>
                <a:gd name="T48" fmla="*/ 66 w 135"/>
                <a:gd name="T49" fmla="*/ 99 h 105"/>
                <a:gd name="T50" fmla="*/ 43 w 135"/>
                <a:gd name="T51" fmla="*/ 90 h 105"/>
                <a:gd name="T52" fmla="*/ 7 w 135"/>
                <a:gd name="T53" fmla="*/ 98 h 105"/>
                <a:gd name="T54" fmla="*/ 4 w 135"/>
                <a:gd name="T55" fmla="*/ 82 h 105"/>
                <a:gd name="T56" fmla="*/ 12 w 135"/>
                <a:gd name="T57" fmla="*/ 82 h 105"/>
                <a:gd name="T58" fmla="*/ 30 w 135"/>
                <a:gd name="T59" fmla="*/ 79 h 105"/>
                <a:gd name="T60" fmla="*/ 14 w 135"/>
                <a:gd name="T61" fmla="*/ 56 h 105"/>
                <a:gd name="T62" fmla="*/ 35 w 135"/>
                <a:gd name="T63" fmla="*/ 65 h 105"/>
                <a:gd name="T64" fmla="*/ 48 w 135"/>
                <a:gd name="T65" fmla="*/ 60 h 105"/>
                <a:gd name="T66" fmla="*/ 50 w 135"/>
                <a:gd name="T67" fmla="*/ 46 h 105"/>
                <a:gd name="T68" fmla="*/ 76 w 135"/>
                <a:gd name="T69" fmla="*/ 62 h 105"/>
                <a:gd name="T70" fmla="*/ 89 w 135"/>
                <a:gd name="T71" fmla="*/ 68 h 105"/>
                <a:gd name="T72" fmla="*/ 45 w 135"/>
                <a:gd name="T73" fmla="*/ 39 h 105"/>
                <a:gd name="T74" fmla="*/ 32 w 135"/>
                <a:gd name="T75" fmla="*/ 26 h 105"/>
                <a:gd name="T76" fmla="*/ 56 w 135"/>
                <a:gd name="T77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5" h="105">
                  <a:moveTo>
                    <a:pt x="56" y="19"/>
                  </a:moveTo>
                  <a:cubicBezTo>
                    <a:pt x="56" y="19"/>
                    <a:pt x="51" y="24"/>
                    <a:pt x="51" y="26"/>
                  </a:cubicBezTo>
                  <a:cubicBezTo>
                    <a:pt x="51" y="28"/>
                    <a:pt x="54" y="31"/>
                    <a:pt x="56" y="31"/>
                  </a:cubicBezTo>
                  <a:cubicBezTo>
                    <a:pt x="59" y="31"/>
                    <a:pt x="62" y="24"/>
                    <a:pt x="65" y="20"/>
                  </a:cubicBezTo>
                  <a:cubicBezTo>
                    <a:pt x="69" y="17"/>
                    <a:pt x="82" y="0"/>
                    <a:pt x="85" y="1"/>
                  </a:cubicBezTo>
                  <a:cubicBezTo>
                    <a:pt x="88" y="3"/>
                    <a:pt x="91" y="5"/>
                    <a:pt x="89" y="9"/>
                  </a:cubicBezTo>
                  <a:cubicBezTo>
                    <a:pt x="87" y="12"/>
                    <a:pt x="65" y="32"/>
                    <a:pt x="64" y="33"/>
                  </a:cubicBezTo>
                  <a:cubicBezTo>
                    <a:pt x="63" y="35"/>
                    <a:pt x="63" y="37"/>
                    <a:pt x="65" y="38"/>
                  </a:cubicBezTo>
                  <a:cubicBezTo>
                    <a:pt x="67" y="39"/>
                    <a:pt x="75" y="46"/>
                    <a:pt x="77" y="47"/>
                  </a:cubicBezTo>
                  <a:cubicBezTo>
                    <a:pt x="78" y="48"/>
                    <a:pt x="79" y="49"/>
                    <a:pt x="80" y="47"/>
                  </a:cubicBezTo>
                  <a:cubicBezTo>
                    <a:pt x="81" y="45"/>
                    <a:pt x="80" y="43"/>
                    <a:pt x="78" y="43"/>
                  </a:cubicBezTo>
                  <a:cubicBezTo>
                    <a:pt x="76" y="43"/>
                    <a:pt x="75" y="42"/>
                    <a:pt x="75" y="42"/>
                  </a:cubicBezTo>
                  <a:cubicBezTo>
                    <a:pt x="75" y="42"/>
                    <a:pt x="80" y="40"/>
                    <a:pt x="77" y="39"/>
                  </a:cubicBezTo>
                  <a:cubicBezTo>
                    <a:pt x="75" y="38"/>
                    <a:pt x="74" y="39"/>
                    <a:pt x="71" y="38"/>
                  </a:cubicBezTo>
                  <a:cubicBezTo>
                    <a:pt x="68" y="37"/>
                    <a:pt x="69" y="34"/>
                    <a:pt x="73" y="31"/>
                  </a:cubicBezTo>
                  <a:cubicBezTo>
                    <a:pt x="76" y="29"/>
                    <a:pt x="91" y="12"/>
                    <a:pt x="93" y="13"/>
                  </a:cubicBezTo>
                  <a:cubicBezTo>
                    <a:pt x="95" y="13"/>
                    <a:pt x="95" y="16"/>
                    <a:pt x="93" y="18"/>
                  </a:cubicBezTo>
                  <a:cubicBezTo>
                    <a:pt x="91" y="21"/>
                    <a:pt x="88" y="26"/>
                    <a:pt x="86" y="27"/>
                  </a:cubicBezTo>
                  <a:cubicBezTo>
                    <a:pt x="85" y="29"/>
                    <a:pt x="84" y="31"/>
                    <a:pt x="85" y="31"/>
                  </a:cubicBezTo>
                  <a:cubicBezTo>
                    <a:pt x="86" y="32"/>
                    <a:pt x="88" y="33"/>
                    <a:pt x="88" y="34"/>
                  </a:cubicBezTo>
                  <a:cubicBezTo>
                    <a:pt x="88" y="35"/>
                    <a:pt x="85" y="38"/>
                    <a:pt x="88" y="38"/>
                  </a:cubicBezTo>
                  <a:cubicBezTo>
                    <a:pt x="92" y="39"/>
                    <a:pt x="97" y="37"/>
                    <a:pt x="95" y="33"/>
                  </a:cubicBezTo>
                  <a:cubicBezTo>
                    <a:pt x="93" y="30"/>
                    <a:pt x="89" y="30"/>
                    <a:pt x="89" y="30"/>
                  </a:cubicBezTo>
                  <a:cubicBezTo>
                    <a:pt x="89" y="30"/>
                    <a:pt x="88" y="26"/>
                    <a:pt x="92" y="24"/>
                  </a:cubicBezTo>
                  <a:cubicBezTo>
                    <a:pt x="97" y="23"/>
                    <a:pt x="97" y="25"/>
                    <a:pt x="98" y="24"/>
                  </a:cubicBezTo>
                  <a:cubicBezTo>
                    <a:pt x="100" y="23"/>
                    <a:pt x="99" y="17"/>
                    <a:pt x="103" y="17"/>
                  </a:cubicBezTo>
                  <a:cubicBezTo>
                    <a:pt x="106" y="17"/>
                    <a:pt x="103" y="24"/>
                    <a:pt x="107" y="24"/>
                  </a:cubicBezTo>
                  <a:cubicBezTo>
                    <a:pt x="112" y="23"/>
                    <a:pt x="113" y="19"/>
                    <a:pt x="117" y="21"/>
                  </a:cubicBezTo>
                  <a:cubicBezTo>
                    <a:pt x="121" y="23"/>
                    <a:pt x="124" y="31"/>
                    <a:pt x="119" y="31"/>
                  </a:cubicBezTo>
                  <a:cubicBezTo>
                    <a:pt x="114" y="32"/>
                    <a:pt x="113" y="31"/>
                    <a:pt x="110" y="33"/>
                  </a:cubicBezTo>
                  <a:cubicBezTo>
                    <a:pt x="107" y="36"/>
                    <a:pt x="106" y="39"/>
                    <a:pt x="103" y="41"/>
                  </a:cubicBezTo>
                  <a:cubicBezTo>
                    <a:pt x="100" y="43"/>
                    <a:pt x="90" y="42"/>
                    <a:pt x="88" y="46"/>
                  </a:cubicBezTo>
                  <a:cubicBezTo>
                    <a:pt x="85" y="49"/>
                    <a:pt x="88" y="56"/>
                    <a:pt x="91" y="56"/>
                  </a:cubicBezTo>
                  <a:cubicBezTo>
                    <a:pt x="94" y="56"/>
                    <a:pt x="92" y="49"/>
                    <a:pt x="95" y="48"/>
                  </a:cubicBezTo>
                  <a:cubicBezTo>
                    <a:pt x="98" y="47"/>
                    <a:pt x="98" y="48"/>
                    <a:pt x="101" y="48"/>
                  </a:cubicBezTo>
                  <a:cubicBezTo>
                    <a:pt x="103" y="48"/>
                    <a:pt x="102" y="45"/>
                    <a:pt x="105" y="45"/>
                  </a:cubicBezTo>
                  <a:cubicBezTo>
                    <a:pt x="107" y="45"/>
                    <a:pt x="110" y="46"/>
                    <a:pt x="113" y="45"/>
                  </a:cubicBezTo>
                  <a:cubicBezTo>
                    <a:pt x="115" y="44"/>
                    <a:pt x="116" y="37"/>
                    <a:pt x="119" y="38"/>
                  </a:cubicBezTo>
                  <a:cubicBezTo>
                    <a:pt x="123" y="38"/>
                    <a:pt x="126" y="41"/>
                    <a:pt x="129" y="41"/>
                  </a:cubicBezTo>
                  <a:cubicBezTo>
                    <a:pt x="133" y="42"/>
                    <a:pt x="135" y="42"/>
                    <a:pt x="135" y="47"/>
                  </a:cubicBezTo>
                  <a:cubicBezTo>
                    <a:pt x="135" y="53"/>
                    <a:pt x="133" y="55"/>
                    <a:pt x="127" y="55"/>
                  </a:cubicBezTo>
                  <a:cubicBezTo>
                    <a:pt x="121" y="55"/>
                    <a:pt x="116" y="56"/>
                    <a:pt x="110" y="59"/>
                  </a:cubicBezTo>
                  <a:cubicBezTo>
                    <a:pt x="103" y="63"/>
                    <a:pt x="99" y="65"/>
                    <a:pt x="105" y="68"/>
                  </a:cubicBezTo>
                  <a:cubicBezTo>
                    <a:pt x="110" y="70"/>
                    <a:pt x="111" y="74"/>
                    <a:pt x="112" y="79"/>
                  </a:cubicBezTo>
                  <a:cubicBezTo>
                    <a:pt x="113" y="83"/>
                    <a:pt x="107" y="92"/>
                    <a:pt x="102" y="91"/>
                  </a:cubicBezTo>
                  <a:cubicBezTo>
                    <a:pt x="97" y="91"/>
                    <a:pt x="92" y="86"/>
                    <a:pt x="87" y="81"/>
                  </a:cubicBezTo>
                  <a:cubicBezTo>
                    <a:pt x="83" y="77"/>
                    <a:pt x="81" y="74"/>
                    <a:pt x="71" y="74"/>
                  </a:cubicBezTo>
                  <a:cubicBezTo>
                    <a:pt x="61" y="74"/>
                    <a:pt x="55" y="75"/>
                    <a:pt x="58" y="78"/>
                  </a:cubicBezTo>
                  <a:cubicBezTo>
                    <a:pt x="60" y="81"/>
                    <a:pt x="65" y="80"/>
                    <a:pt x="67" y="85"/>
                  </a:cubicBezTo>
                  <a:cubicBezTo>
                    <a:pt x="69" y="90"/>
                    <a:pt x="69" y="98"/>
                    <a:pt x="66" y="99"/>
                  </a:cubicBezTo>
                  <a:cubicBezTo>
                    <a:pt x="63" y="100"/>
                    <a:pt x="58" y="99"/>
                    <a:pt x="54" y="95"/>
                  </a:cubicBezTo>
                  <a:cubicBezTo>
                    <a:pt x="50" y="92"/>
                    <a:pt x="48" y="89"/>
                    <a:pt x="43" y="90"/>
                  </a:cubicBezTo>
                  <a:cubicBezTo>
                    <a:pt x="38" y="92"/>
                    <a:pt x="36" y="98"/>
                    <a:pt x="28" y="101"/>
                  </a:cubicBezTo>
                  <a:cubicBezTo>
                    <a:pt x="20" y="105"/>
                    <a:pt x="13" y="103"/>
                    <a:pt x="7" y="98"/>
                  </a:cubicBezTo>
                  <a:cubicBezTo>
                    <a:pt x="1" y="92"/>
                    <a:pt x="0" y="91"/>
                    <a:pt x="2" y="89"/>
                  </a:cubicBezTo>
                  <a:cubicBezTo>
                    <a:pt x="4" y="86"/>
                    <a:pt x="4" y="85"/>
                    <a:pt x="4" y="82"/>
                  </a:cubicBezTo>
                  <a:cubicBezTo>
                    <a:pt x="4" y="80"/>
                    <a:pt x="4" y="77"/>
                    <a:pt x="4" y="77"/>
                  </a:cubicBezTo>
                  <a:cubicBezTo>
                    <a:pt x="4" y="77"/>
                    <a:pt x="10" y="79"/>
                    <a:pt x="12" y="82"/>
                  </a:cubicBezTo>
                  <a:cubicBezTo>
                    <a:pt x="14" y="85"/>
                    <a:pt x="18" y="87"/>
                    <a:pt x="22" y="86"/>
                  </a:cubicBezTo>
                  <a:cubicBezTo>
                    <a:pt x="26" y="85"/>
                    <a:pt x="33" y="83"/>
                    <a:pt x="30" y="79"/>
                  </a:cubicBezTo>
                  <a:cubicBezTo>
                    <a:pt x="26" y="76"/>
                    <a:pt x="15" y="68"/>
                    <a:pt x="12" y="65"/>
                  </a:cubicBezTo>
                  <a:cubicBezTo>
                    <a:pt x="10" y="63"/>
                    <a:pt x="9" y="59"/>
                    <a:pt x="14" y="56"/>
                  </a:cubicBezTo>
                  <a:cubicBezTo>
                    <a:pt x="18" y="53"/>
                    <a:pt x="20" y="50"/>
                    <a:pt x="24" y="55"/>
                  </a:cubicBezTo>
                  <a:cubicBezTo>
                    <a:pt x="28" y="59"/>
                    <a:pt x="32" y="63"/>
                    <a:pt x="35" y="65"/>
                  </a:cubicBezTo>
                  <a:cubicBezTo>
                    <a:pt x="38" y="66"/>
                    <a:pt x="39" y="68"/>
                    <a:pt x="43" y="66"/>
                  </a:cubicBezTo>
                  <a:cubicBezTo>
                    <a:pt x="47" y="64"/>
                    <a:pt x="52" y="62"/>
                    <a:pt x="48" y="60"/>
                  </a:cubicBezTo>
                  <a:cubicBezTo>
                    <a:pt x="43" y="58"/>
                    <a:pt x="40" y="58"/>
                    <a:pt x="38" y="55"/>
                  </a:cubicBezTo>
                  <a:cubicBezTo>
                    <a:pt x="35" y="51"/>
                    <a:pt x="43" y="44"/>
                    <a:pt x="50" y="46"/>
                  </a:cubicBezTo>
                  <a:cubicBezTo>
                    <a:pt x="57" y="47"/>
                    <a:pt x="63" y="54"/>
                    <a:pt x="66" y="56"/>
                  </a:cubicBezTo>
                  <a:cubicBezTo>
                    <a:pt x="68" y="57"/>
                    <a:pt x="74" y="57"/>
                    <a:pt x="76" y="62"/>
                  </a:cubicBezTo>
                  <a:cubicBezTo>
                    <a:pt x="78" y="66"/>
                    <a:pt x="82" y="71"/>
                    <a:pt x="85" y="72"/>
                  </a:cubicBezTo>
                  <a:cubicBezTo>
                    <a:pt x="89" y="72"/>
                    <a:pt x="93" y="73"/>
                    <a:pt x="89" y="68"/>
                  </a:cubicBezTo>
                  <a:cubicBezTo>
                    <a:pt x="85" y="64"/>
                    <a:pt x="70" y="52"/>
                    <a:pt x="64" y="48"/>
                  </a:cubicBezTo>
                  <a:cubicBezTo>
                    <a:pt x="59" y="43"/>
                    <a:pt x="52" y="39"/>
                    <a:pt x="45" y="39"/>
                  </a:cubicBezTo>
                  <a:cubicBezTo>
                    <a:pt x="38" y="39"/>
                    <a:pt x="32" y="41"/>
                    <a:pt x="28" y="37"/>
                  </a:cubicBezTo>
                  <a:cubicBezTo>
                    <a:pt x="24" y="33"/>
                    <a:pt x="27" y="30"/>
                    <a:pt x="32" y="26"/>
                  </a:cubicBezTo>
                  <a:cubicBezTo>
                    <a:pt x="36" y="21"/>
                    <a:pt x="37" y="19"/>
                    <a:pt x="43" y="19"/>
                  </a:cubicBezTo>
                  <a:cubicBezTo>
                    <a:pt x="48" y="18"/>
                    <a:pt x="50" y="20"/>
                    <a:pt x="5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1585F147-1881-4243-A573-151FB4D11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7135" y="5276243"/>
              <a:ext cx="697950" cy="203063"/>
            </a:xfrm>
            <a:prstGeom prst="rect">
              <a:avLst/>
            </a:prstGeom>
          </p:spPr>
        </p:pic>
      </p:grpSp>
      <p:sp>
        <p:nvSpPr>
          <p:cNvPr id="83" name="文本框 1">
            <a:extLst>
              <a:ext uri="{FF2B5EF4-FFF2-40B4-BE49-F238E27FC236}">
                <a16:creationId xmlns:a16="http://schemas.microsoft.com/office/drawing/2014/main" id="{8EB327E2-F0C2-829B-A404-D850F6550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356" y="5983942"/>
            <a:ext cx="4953398" cy="662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期：</a:t>
            </a:r>
            <a:r>
              <a:rPr lang="en-US" altLang="zh-CN" sz="28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2022/6/9</a:t>
            </a:r>
            <a:endParaRPr lang="zh-CN" altLang="en-US" sz="28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59"/>
    </mc:Choice>
    <mc:Fallback xmlns="">
      <p:transition spd="slow" advTm="249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C30EAB-D222-4C6D-9792-3BCC9AE97ED2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635000" y="237068"/>
            <a:ext cx="1887690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研究方法</a:t>
            </a: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31484" y="1148649"/>
            <a:ext cx="11118718" cy="1966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marL="380990" indent="-38099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文献研究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：调研了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指令集架构及指令格式，了解开源指令集架构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的优势所在，有助于在实验中更好地进行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汇编，并调研了国内外基于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的教学操作系统，借鉴实验设计的思路。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实验研究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系统环境下、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硬件仿真平台上，完成各个实验编程。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5183" y="4255184"/>
            <a:ext cx="11377284" cy="1966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marL="380990" indent="-38099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搭建实验环境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参照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实验设置，用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翻译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Rust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代码，作为过渡实验，依次完成内核启动、简单批处理、分时多任务、内存管理、进程管理的实验代码（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汇编）。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设置实验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问题，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  <a:hlinkClick r:id="rId3"/>
              </a:rPr>
              <a:t>实验代码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挖空，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撰写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hlinkClick r:id="rId4"/>
              </a:rPr>
              <a:t>实验指导书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E61C8-5E1C-4049-9BB5-F2BE6D41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14" name="矩形 46">
            <a:extLst>
              <a:ext uri="{FF2B5EF4-FFF2-40B4-BE49-F238E27FC236}">
                <a16:creationId xmlns:a16="http://schemas.microsoft.com/office/drawing/2014/main" id="{F9400C9E-76C9-DD5A-DFDB-17870A75A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99" y="3538407"/>
            <a:ext cx="2708428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实验研究过程</a:t>
            </a:r>
          </a:p>
        </p:txBody>
      </p:sp>
      <p:sp>
        <p:nvSpPr>
          <p:cNvPr id="18" name="等腰三角形 47">
            <a:extLst>
              <a:ext uri="{FF2B5EF4-FFF2-40B4-BE49-F238E27FC236}">
                <a16:creationId xmlns:a16="http://schemas.microsoft.com/office/drawing/2014/main" id="{BDD2D60B-DC64-521B-2FF2-BE6019CBDFD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8" y="351089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077420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4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2DBA2B1A-9F01-1CC4-DB43-881D66002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6"/>
          <a:stretch/>
        </p:blipFill>
        <p:spPr>
          <a:xfrm>
            <a:off x="2" y="522288"/>
            <a:ext cx="12191998" cy="63353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896B1A-8959-7C3D-DD07-2077B0B2DF28}"/>
              </a:ext>
            </a:extLst>
          </p:cNvPr>
          <p:cNvSpPr/>
          <p:nvPr/>
        </p:nvSpPr>
        <p:spPr>
          <a:xfrm flipH="1">
            <a:off x="-21023" y="520457"/>
            <a:ext cx="12213022" cy="67397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A5ED48B-92A9-4650-87EF-57F22DD71EC3}"/>
              </a:ext>
            </a:extLst>
          </p:cNvPr>
          <p:cNvSpPr/>
          <p:nvPr/>
        </p:nvSpPr>
        <p:spPr>
          <a:xfrm rot="5400000">
            <a:off x="1332442" y="959608"/>
            <a:ext cx="2343151" cy="5008033"/>
          </a:xfrm>
          <a:prstGeom prst="trapezoid">
            <a:avLst>
              <a:gd name="adj" fmla="val 10850"/>
            </a:avLst>
          </a:prstGeom>
          <a:solidFill>
            <a:srgbClr val="96B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C3A4B-4891-4AB6-BC1C-E643A7127D9C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5" name="梯形 34"/>
          <p:cNvSpPr/>
          <p:nvPr/>
        </p:nvSpPr>
        <p:spPr>
          <a:xfrm rot="16200000">
            <a:off x="7386158" y="-137279"/>
            <a:ext cx="2456458" cy="7200900"/>
          </a:xfrm>
          <a:prstGeom prst="trapezoid">
            <a:avLst>
              <a:gd name="adj" fmla="val 12753"/>
            </a:avLst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2"/>
          <p:cNvSpPr txBox="1">
            <a:spLocks noChangeArrowheads="1"/>
          </p:cNvSpPr>
          <p:nvPr/>
        </p:nvSpPr>
        <p:spPr bwMode="auto">
          <a:xfrm>
            <a:off x="3729567" y="2876247"/>
            <a:ext cx="11641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  <a:ea typeface="微软雅黑" pitchFamily="34" charset="-122"/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  <a:ea typeface="微软雅黑" pitchFamily="34" charset="-122"/>
              </a:rPr>
              <a:t>3</a:t>
            </a:r>
            <a:endParaRPr lang="zh-CN" altLang="en-US" sz="72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638800" y="3011714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a typeface="微软雅黑" pitchFamily="34" charset="-122"/>
              </a:rPr>
              <a:t>运行环境及实验平台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FE8820DE-63E9-4893-8619-9B64E9B1A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BFAFFB-C4DC-4E45-B32D-1EF01AB7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D9059F2-AE32-4ED1-8AF1-62095F8DEEDD}"/>
              </a:ext>
            </a:extLst>
          </p:cNvPr>
          <p:cNvGrpSpPr/>
          <p:nvPr/>
        </p:nvGrpSpPr>
        <p:grpSpPr>
          <a:xfrm>
            <a:off x="1644978" y="2692192"/>
            <a:ext cx="1454435" cy="1384384"/>
            <a:chOff x="2588272" y="2657281"/>
            <a:chExt cx="2348096" cy="2235003"/>
          </a:xfrm>
          <a:solidFill>
            <a:sysClr val="window" lastClr="FFFFFF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0AE68BC-27E3-46AD-8468-45F131A22F3C}"/>
                </a:ext>
              </a:extLst>
            </p:cNvPr>
            <p:cNvSpPr/>
            <p:nvPr/>
          </p:nvSpPr>
          <p:spPr bwMode="auto">
            <a:xfrm>
              <a:off x="3805693" y="2657281"/>
              <a:ext cx="434723" cy="418951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57B314A2-D5E8-4514-A60D-32203CE53A5B}"/>
                </a:ext>
              </a:extLst>
            </p:cNvPr>
            <p:cNvSpPr/>
            <p:nvPr/>
          </p:nvSpPr>
          <p:spPr bwMode="auto">
            <a:xfrm>
              <a:off x="3043696" y="2945403"/>
              <a:ext cx="1436261" cy="796499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447DF6A-FE10-4A10-B2CB-DF24668933FB}"/>
                </a:ext>
              </a:extLst>
            </p:cNvPr>
            <p:cNvSpPr/>
            <p:nvPr/>
          </p:nvSpPr>
          <p:spPr bwMode="auto">
            <a:xfrm>
              <a:off x="2588272" y="4290966"/>
              <a:ext cx="2348096" cy="601318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9B77FCD-D5C7-49F7-85D3-8862648EFD02}"/>
                </a:ext>
              </a:extLst>
            </p:cNvPr>
            <p:cNvSpPr/>
            <p:nvPr/>
          </p:nvSpPr>
          <p:spPr bwMode="auto">
            <a:xfrm>
              <a:off x="2679948" y="4009036"/>
              <a:ext cx="2160801" cy="601318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BF588A5-9599-4C2E-9D55-EBBED449C954}"/>
                </a:ext>
              </a:extLst>
            </p:cNvPr>
            <p:cNvSpPr/>
            <p:nvPr/>
          </p:nvSpPr>
          <p:spPr bwMode="auto">
            <a:xfrm>
              <a:off x="2801197" y="3719221"/>
              <a:ext cx="1921260" cy="622019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AB6AD44-7527-4118-9A62-B445EF22F864}"/>
                </a:ext>
              </a:extLst>
            </p:cNvPr>
            <p:cNvSpPr/>
            <p:nvPr/>
          </p:nvSpPr>
          <p:spPr bwMode="auto">
            <a:xfrm>
              <a:off x="2914560" y="3399832"/>
              <a:ext cx="1691576" cy="637791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863883"/>
      </p:ext>
    </p:extLst>
  </p:cSld>
  <p:clrMapOvr>
    <a:masterClrMapping/>
  </p:clrMapOvr>
  <p:transition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F09ADAD-D95E-4418-972B-2D10A29F9FF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5000" y="237068"/>
            <a:ext cx="7083023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Linux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系统环境、</a:t>
            </a: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QEMU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硬件仿真平台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108">
            <a:extLst>
              <a:ext uri="{FF2B5EF4-FFF2-40B4-BE49-F238E27FC236}">
                <a16:creationId xmlns:a16="http://schemas.microsoft.com/office/drawing/2014/main" id="{53D37531-BF57-48E4-B54B-E4291B4E4D6F}"/>
              </a:ext>
            </a:extLst>
          </p:cNvPr>
          <p:cNvSpPr txBox="1"/>
          <p:nvPr/>
        </p:nvSpPr>
        <p:spPr bwMode="auto">
          <a:xfrm>
            <a:off x="486729" y="1722954"/>
            <a:ext cx="11308003" cy="92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安装系统环境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VMware16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虚拟机上安装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Ubuntu 18.04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Linux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发行版之一）。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70CC-AA32-4C9C-A789-F7E109B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3E6D6D26-C2DB-40EC-9B06-11F7BF8D3E65}"/>
              </a:ext>
            </a:extLst>
          </p:cNvPr>
          <p:cNvSpPr>
            <a:spLocks/>
          </p:cNvSpPr>
          <p:nvPr/>
        </p:nvSpPr>
        <p:spPr bwMode="auto">
          <a:xfrm>
            <a:off x="8204971" y="1086638"/>
            <a:ext cx="3263088" cy="522816"/>
          </a:xfrm>
          <a:custGeom>
            <a:avLst/>
            <a:gdLst>
              <a:gd name="T0" fmla="*/ 0 w 1171277"/>
              <a:gd name="T1" fmla="*/ 1646758 h 702766"/>
              <a:gd name="T2" fmla="*/ 1653290 w 1171277"/>
              <a:gd name="T3" fmla="*/ 0 h 702766"/>
              <a:gd name="T4" fmla="*/ 25901459 w 1171277"/>
              <a:gd name="T5" fmla="*/ 0 h 702766"/>
              <a:gd name="T6" fmla="*/ 27554753 w 1171277"/>
              <a:gd name="T7" fmla="*/ 1646758 h 702766"/>
              <a:gd name="T8" fmla="*/ 27554753 w 1171277"/>
              <a:gd name="T9" fmla="*/ 14820599 h 702766"/>
              <a:gd name="T10" fmla="*/ 25901459 w 1171277"/>
              <a:gd name="T11" fmla="*/ 16467342 h 702766"/>
              <a:gd name="T12" fmla="*/ 1653290 w 1171277"/>
              <a:gd name="T13" fmla="*/ 16467342 h 702766"/>
              <a:gd name="T14" fmla="*/ 0 w 1171277"/>
              <a:gd name="T15" fmla="*/ 14820599 h 702766"/>
              <a:gd name="T16" fmla="*/ 0 w 1171277"/>
              <a:gd name="T17" fmla="*/ 1646758 h 7027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1277"/>
              <a:gd name="T28" fmla="*/ 0 h 702766"/>
              <a:gd name="T29" fmla="*/ 1171277 w 1171277"/>
              <a:gd name="T30" fmla="*/ 702766 h 7027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1277" h="702766">
                <a:moveTo>
                  <a:pt x="0" y="70277"/>
                </a:moveTo>
                <a:cubicBezTo>
                  <a:pt x="0" y="31464"/>
                  <a:pt x="31464" y="0"/>
                  <a:pt x="70277" y="0"/>
                </a:cubicBezTo>
                <a:lnTo>
                  <a:pt x="1101000" y="0"/>
                </a:lnTo>
                <a:cubicBezTo>
                  <a:pt x="1139813" y="0"/>
                  <a:pt x="1171277" y="31464"/>
                  <a:pt x="1171277" y="70277"/>
                </a:cubicBezTo>
                <a:lnTo>
                  <a:pt x="1171277" y="632489"/>
                </a:lnTo>
                <a:cubicBezTo>
                  <a:pt x="1171277" y="671302"/>
                  <a:pt x="1139813" y="702766"/>
                  <a:pt x="1101000" y="702766"/>
                </a:cubicBezTo>
                <a:lnTo>
                  <a:pt x="70277" y="702766"/>
                </a:lnTo>
                <a:cubicBezTo>
                  <a:pt x="31464" y="702766"/>
                  <a:pt x="0" y="671302"/>
                  <a:pt x="0" y="632489"/>
                </a:cubicBezTo>
                <a:lnTo>
                  <a:pt x="0" y="70277"/>
                </a:lnTo>
                <a:close/>
              </a:path>
            </a:pathLst>
          </a:custGeom>
          <a:solidFill>
            <a:srgbClr val="203F2D"/>
          </a:solidFill>
          <a:ln w="19050" cap="flat" cmpd="sng" algn="ctr">
            <a:solidFill>
              <a:srgbClr val="203F2D"/>
            </a:solidFill>
            <a:prstDash val="solid"/>
            <a:miter lim="800000"/>
            <a:headEnd/>
            <a:tailEnd/>
          </a:ln>
        </p:spPr>
        <p:txBody>
          <a:bodyPr lIns="174764" tIns="174764" rIns="174764" bIns="174764" anchor="ctr"/>
          <a:lstStyle/>
          <a:p>
            <a:endParaRPr lang="zh-CN" altLang="en-US" sz="2400" dirty="0"/>
          </a:p>
        </p:txBody>
      </p:sp>
      <p:grpSp>
        <p:nvGrpSpPr>
          <p:cNvPr id="26" name="组合 14">
            <a:extLst>
              <a:ext uri="{FF2B5EF4-FFF2-40B4-BE49-F238E27FC236}">
                <a16:creationId xmlns:a16="http://schemas.microsoft.com/office/drawing/2014/main" id="{59706601-6F61-49B4-8496-A296BE79B634}"/>
              </a:ext>
            </a:extLst>
          </p:cNvPr>
          <p:cNvGrpSpPr>
            <a:grpSpLocks/>
          </p:cNvGrpSpPr>
          <p:nvPr/>
        </p:nvGrpSpPr>
        <p:grpSpPr bwMode="auto">
          <a:xfrm>
            <a:off x="635001" y="1056063"/>
            <a:ext cx="7001695" cy="532843"/>
            <a:chOff x="611187" y="1291442"/>
            <a:chExt cx="7357799" cy="931564"/>
          </a:xfrm>
          <a:solidFill>
            <a:srgbClr val="203F2D"/>
          </a:solidFill>
        </p:grpSpPr>
        <p:sp>
          <p:nvSpPr>
            <p:cNvPr id="27" name="任意多边形 15">
              <a:extLst>
                <a:ext uri="{FF2B5EF4-FFF2-40B4-BE49-F238E27FC236}">
                  <a16:creationId xmlns:a16="http://schemas.microsoft.com/office/drawing/2014/main" id="{78EF61EF-1A40-42B4-8065-D4E5CAB1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" y="1307273"/>
              <a:ext cx="1523893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38100" cap="flat" cmpd="sng" algn="ctr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/>
            </a:p>
          </p:txBody>
        </p:sp>
        <p:sp>
          <p:nvSpPr>
            <p:cNvPr id="32" name="任意多边形 16">
              <a:extLst>
                <a:ext uri="{FF2B5EF4-FFF2-40B4-BE49-F238E27FC236}">
                  <a16:creationId xmlns:a16="http://schemas.microsoft.com/office/drawing/2014/main" id="{76C5CA02-D563-4CA5-90C7-E643D436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470" y="1574412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2221A76B-CC4C-4F04-83AC-D5264DA40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69" y="1308972"/>
              <a:ext cx="1899917" cy="914034"/>
            </a:xfrm>
            <a:custGeom>
              <a:avLst/>
              <a:gdLst>
                <a:gd name="T0" fmla="*/ 0 w 1171277"/>
                <a:gd name="T1" fmla="*/ 1646758 h 702766"/>
                <a:gd name="T2" fmla="*/ 1625965 w 1171277"/>
                <a:gd name="T3" fmla="*/ 0 h 702766"/>
                <a:gd name="T4" fmla="*/ 25473325 w 1171277"/>
                <a:gd name="T5" fmla="*/ 0 h 702766"/>
                <a:gd name="T6" fmla="*/ 27099295 w 1171277"/>
                <a:gd name="T7" fmla="*/ 1646758 h 702766"/>
                <a:gd name="T8" fmla="*/ 27099295 w 1171277"/>
                <a:gd name="T9" fmla="*/ 14820599 h 702766"/>
                <a:gd name="T10" fmla="*/ 25473325 w 1171277"/>
                <a:gd name="T11" fmla="*/ 16467342 h 702766"/>
                <a:gd name="T12" fmla="*/ 1625965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9844" tIns="179844" rIns="179844" bIns="179844" anchor="ctr"/>
            <a:lstStyle/>
            <a:p>
              <a:endParaRPr lang="zh-CN" altLang="en-US" sz="2400"/>
            </a:p>
          </p:txBody>
        </p:sp>
        <p:sp>
          <p:nvSpPr>
            <p:cNvPr id="48" name="任意多边形 18">
              <a:extLst>
                <a:ext uri="{FF2B5EF4-FFF2-40B4-BE49-F238E27FC236}">
                  <a16:creationId xmlns:a16="http://schemas.microsoft.com/office/drawing/2014/main" id="{7769AC16-7CF1-4792-8B93-E21FC561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071" y="1558581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49" name="任意多边形 19">
              <a:extLst>
                <a:ext uri="{FF2B5EF4-FFF2-40B4-BE49-F238E27FC236}">
                  <a16:creationId xmlns:a16="http://schemas.microsoft.com/office/drawing/2014/main" id="{5569C86C-FF57-4ED8-9259-6412207AB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469" y="1291442"/>
              <a:ext cx="2716424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 dirty="0"/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40ED087-2893-4E96-BA63-1AB73A730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756" y="1398352"/>
              <a:ext cx="1514250" cy="8071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系统环境</a:t>
              </a:r>
            </a:p>
          </p:txBody>
        </p:sp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B25E1D6C-2AFA-43C8-A65E-32B07D7CE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9070" y="1374129"/>
              <a:ext cx="1844029" cy="80712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硬件模拟器</a:t>
              </a:r>
            </a:p>
          </p:txBody>
        </p:sp>
      </p:grpSp>
      <p:sp>
        <p:nvSpPr>
          <p:cNvPr id="53" name="任意多边形 18">
            <a:extLst>
              <a:ext uri="{FF2B5EF4-FFF2-40B4-BE49-F238E27FC236}">
                <a16:creationId xmlns:a16="http://schemas.microsoft.com/office/drawing/2014/main" id="{690EC555-36D0-4455-95DB-E83517E54661}"/>
              </a:ext>
            </a:extLst>
          </p:cNvPr>
          <p:cNvSpPr>
            <a:spLocks/>
          </p:cNvSpPr>
          <p:nvPr/>
        </p:nvSpPr>
        <p:spPr bwMode="auto">
          <a:xfrm>
            <a:off x="7775903" y="1217917"/>
            <a:ext cx="320599" cy="217216"/>
          </a:xfrm>
          <a:custGeom>
            <a:avLst/>
            <a:gdLst>
              <a:gd name="T0" fmla="*/ 0 w 248310"/>
              <a:gd name="T1" fmla="*/ 1448308 h 290476"/>
              <a:gd name="T2" fmla="*/ 2777316 w 248310"/>
              <a:gd name="T3" fmla="*/ 1448308 h 290476"/>
              <a:gd name="T4" fmla="*/ 2777316 w 248310"/>
              <a:gd name="T5" fmla="*/ 0 h 290476"/>
              <a:gd name="T6" fmla="*/ 5554632 w 248310"/>
              <a:gd name="T7" fmla="*/ 3620767 h 290476"/>
              <a:gd name="T8" fmla="*/ 2777316 w 248310"/>
              <a:gd name="T9" fmla="*/ 7241486 h 290476"/>
              <a:gd name="T10" fmla="*/ 2777316 w 248310"/>
              <a:gd name="T11" fmla="*/ 5793200 h 290476"/>
              <a:gd name="T12" fmla="*/ 0 w 248310"/>
              <a:gd name="T13" fmla="*/ 5793200 h 290476"/>
              <a:gd name="T14" fmla="*/ 0 w 248310"/>
              <a:gd name="T15" fmla="*/ 1448308 h 290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8310"/>
              <a:gd name="T25" fmla="*/ 0 h 290476"/>
              <a:gd name="T26" fmla="*/ 248310 w 248310"/>
              <a:gd name="T27" fmla="*/ 290476 h 2904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rgbClr val="203F2D"/>
          </a:solidFill>
          <a:ln w="9525">
            <a:noFill/>
            <a:round/>
            <a:headEnd/>
            <a:tailEnd/>
          </a:ln>
        </p:spPr>
        <p:txBody>
          <a:bodyPr lIns="0" tIns="77460" rIns="99324" bIns="77460" anchor="ctr"/>
          <a:lstStyle/>
          <a:p>
            <a:endParaRPr lang="zh-CN" altLang="en-US" sz="2400"/>
          </a:p>
        </p:txBody>
      </p:sp>
      <p:sp>
        <p:nvSpPr>
          <p:cNvPr id="54" name="文本框 21">
            <a:extLst>
              <a:ext uri="{FF2B5EF4-FFF2-40B4-BE49-F238E27FC236}">
                <a16:creationId xmlns:a16="http://schemas.microsoft.com/office/drawing/2014/main" id="{A2FA24A5-2F5B-4D06-A63F-5F8AE511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709" y="1117459"/>
            <a:ext cx="3164707" cy="461665"/>
          </a:xfrm>
          <a:prstGeom prst="rect">
            <a:avLst/>
          </a:prstGeom>
          <a:solidFill>
            <a:srgbClr val="203F2D"/>
          </a:solidFill>
          <a:ln w="19050">
            <a:solidFill>
              <a:srgbClr val="203F2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监管态二进制接口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SBI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78E883-BF82-495E-921E-190C7B9AEF2E}"/>
              </a:ext>
            </a:extLst>
          </p:cNvPr>
          <p:cNvSpPr/>
          <p:nvPr/>
        </p:nvSpPr>
        <p:spPr>
          <a:xfrm>
            <a:off x="2798430" y="1092023"/>
            <a:ext cx="2339102" cy="461665"/>
          </a:xfrm>
          <a:prstGeom prst="rect">
            <a:avLst/>
          </a:prstGeom>
          <a:solidFill>
            <a:srgbClr val="203F2D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交叉编译工具链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4ED282-66E9-A3B5-B237-E13B73D6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83" y="2296413"/>
            <a:ext cx="7643832" cy="44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5186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F09ADAD-D95E-4418-972B-2D10A29F9FF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5000" y="237068"/>
            <a:ext cx="7083023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Linux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系统环境、</a:t>
            </a: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QEMU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硬件仿真平台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108">
            <a:extLst>
              <a:ext uri="{FF2B5EF4-FFF2-40B4-BE49-F238E27FC236}">
                <a16:creationId xmlns:a16="http://schemas.microsoft.com/office/drawing/2014/main" id="{53D37531-BF57-48E4-B54B-E4291B4E4D6F}"/>
              </a:ext>
            </a:extLst>
          </p:cNvPr>
          <p:cNvSpPr txBox="1"/>
          <p:nvPr/>
        </p:nvSpPr>
        <p:spPr bwMode="auto">
          <a:xfrm>
            <a:off x="486729" y="1732792"/>
            <a:ext cx="11308003" cy="1369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安装交叉编译工具链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：主机是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X86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架构，而实验硬件仿真的是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架构，因此需安装交叉编译工具链，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SiFive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提供“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GNU Embedded Toolchain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”，下载后解压缩到对应的文件夹，并配置环境变量。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70CC-AA32-4C9C-A789-F7E109B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3E6D6D26-C2DB-40EC-9B06-11F7BF8D3E65}"/>
              </a:ext>
            </a:extLst>
          </p:cNvPr>
          <p:cNvSpPr>
            <a:spLocks/>
          </p:cNvSpPr>
          <p:nvPr/>
        </p:nvSpPr>
        <p:spPr bwMode="auto">
          <a:xfrm>
            <a:off x="8204971" y="1086638"/>
            <a:ext cx="3263088" cy="522816"/>
          </a:xfrm>
          <a:custGeom>
            <a:avLst/>
            <a:gdLst>
              <a:gd name="T0" fmla="*/ 0 w 1171277"/>
              <a:gd name="T1" fmla="*/ 1646758 h 702766"/>
              <a:gd name="T2" fmla="*/ 1653290 w 1171277"/>
              <a:gd name="T3" fmla="*/ 0 h 702766"/>
              <a:gd name="T4" fmla="*/ 25901459 w 1171277"/>
              <a:gd name="T5" fmla="*/ 0 h 702766"/>
              <a:gd name="T6" fmla="*/ 27554753 w 1171277"/>
              <a:gd name="T7" fmla="*/ 1646758 h 702766"/>
              <a:gd name="T8" fmla="*/ 27554753 w 1171277"/>
              <a:gd name="T9" fmla="*/ 14820599 h 702766"/>
              <a:gd name="T10" fmla="*/ 25901459 w 1171277"/>
              <a:gd name="T11" fmla="*/ 16467342 h 702766"/>
              <a:gd name="T12" fmla="*/ 1653290 w 1171277"/>
              <a:gd name="T13" fmla="*/ 16467342 h 702766"/>
              <a:gd name="T14" fmla="*/ 0 w 1171277"/>
              <a:gd name="T15" fmla="*/ 14820599 h 702766"/>
              <a:gd name="T16" fmla="*/ 0 w 1171277"/>
              <a:gd name="T17" fmla="*/ 1646758 h 7027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1277"/>
              <a:gd name="T28" fmla="*/ 0 h 702766"/>
              <a:gd name="T29" fmla="*/ 1171277 w 1171277"/>
              <a:gd name="T30" fmla="*/ 702766 h 7027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1277" h="702766">
                <a:moveTo>
                  <a:pt x="0" y="70277"/>
                </a:moveTo>
                <a:cubicBezTo>
                  <a:pt x="0" y="31464"/>
                  <a:pt x="31464" y="0"/>
                  <a:pt x="70277" y="0"/>
                </a:cubicBezTo>
                <a:lnTo>
                  <a:pt x="1101000" y="0"/>
                </a:lnTo>
                <a:cubicBezTo>
                  <a:pt x="1139813" y="0"/>
                  <a:pt x="1171277" y="31464"/>
                  <a:pt x="1171277" y="70277"/>
                </a:cubicBezTo>
                <a:lnTo>
                  <a:pt x="1171277" y="632489"/>
                </a:lnTo>
                <a:cubicBezTo>
                  <a:pt x="1171277" y="671302"/>
                  <a:pt x="1139813" y="702766"/>
                  <a:pt x="1101000" y="702766"/>
                </a:cubicBezTo>
                <a:lnTo>
                  <a:pt x="70277" y="702766"/>
                </a:lnTo>
                <a:cubicBezTo>
                  <a:pt x="31464" y="702766"/>
                  <a:pt x="0" y="671302"/>
                  <a:pt x="0" y="632489"/>
                </a:cubicBezTo>
                <a:lnTo>
                  <a:pt x="0" y="70277"/>
                </a:lnTo>
                <a:close/>
              </a:path>
            </a:pathLst>
          </a:custGeom>
          <a:solidFill>
            <a:srgbClr val="203F2D"/>
          </a:solidFill>
          <a:ln w="19050" cap="flat" cmpd="sng" algn="ctr">
            <a:solidFill>
              <a:srgbClr val="203F2D"/>
            </a:solidFill>
            <a:prstDash val="solid"/>
            <a:miter lim="800000"/>
            <a:headEnd/>
            <a:tailEnd/>
          </a:ln>
        </p:spPr>
        <p:txBody>
          <a:bodyPr lIns="174764" tIns="174764" rIns="174764" bIns="174764" anchor="ctr"/>
          <a:lstStyle/>
          <a:p>
            <a:endParaRPr lang="zh-CN" altLang="en-US" sz="2400" dirty="0"/>
          </a:p>
        </p:txBody>
      </p:sp>
      <p:grpSp>
        <p:nvGrpSpPr>
          <p:cNvPr id="26" name="组合 14">
            <a:extLst>
              <a:ext uri="{FF2B5EF4-FFF2-40B4-BE49-F238E27FC236}">
                <a16:creationId xmlns:a16="http://schemas.microsoft.com/office/drawing/2014/main" id="{59706601-6F61-49B4-8496-A296BE79B634}"/>
              </a:ext>
            </a:extLst>
          </p:cNvPr>
          <p:cNvGrpSpPr>
            <a:grpSpLocks/>
          </p:cNvGrpSpPr>
          <p:nvPr/>
        </p:nvGrpSpPr>
        <p:grpSpPr bwMode="auto">
          <a:xfrm>
            <a:off x="635001" y="1056063"/>
            <a:ext cx="7001695" cy="532843"/>
            <a:chOff x="611187" y="1291442"/>
            <a:chExt cx="7357799" cy="931564"/>
          </a:xfrm>
          <a:solidFill>
            <a:srgbClr val="203F2D"/>
          </a:solidFill>
        </p:grpSpPr>
        <p:sp>
          <p:nvSpPr>
            <p:cNvPr id="27" name="任意多边形 15">
              <a:extLst>
                <a:ext uri="{FF2B5EF4-FFF2-40B4-BE49-F238E27FC236}">
                  <a16:creationId xmlns:a16="http://schemas.microsoft.com/office/drawing/2014/main" id="{78EF61EF-1A40-42B4-8065-D4E5CAB1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" y="1307273"/>
              <a:ext cx="1523893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/>
            </a:p>
          </p:txBody>
        </p:sp>
        <p:sp>
          <p:nvSpPr>
            <p:cNvPr id="32" name="任意多边形 16">
              <a:extLst>
                <a:ext uri="{FF2B5EF4-FFF2-40B4-BE49-F238E27FC236}">
                  <a16:creationId xmlns:a16="http://schemas.microsoft.com/office/drawing/2014/main" id="{76C5CA02-D563-4CA5-90C7-E643D436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470" y="1574412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2221A76B-CC4C-4F04-83AC-D5264DA40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69" y="1308972"/>
              <a:ext cx="1899917" cy="914034"/>
            </a:xfrm>
            <a:custGeom>
              <a:avLst/>
              <a:gdLst>
                <a:gd name="T0" fmla="*/ 0 w 1171277"/>
                <a:gd name="T1" fmla="*/ 1646758 h 702766"/>
                <a:gd name="T2" fmla="*/ 1625965 w 1171277"/>
                <a:gd name="T3" fmla="*/ 0 h 702766"/>
                <a:gd name="T4" fmla="*/ 25473325 w 1171277"/>
                <a:gd name="T5" fmla="*/ 0 h 702766"/>
                <a:gd name="T6" fmla="*/ 27099295 w 1171277"/>
                <a:gd name="T7" fmla="*/ 1646758 h 702766"/>
                <a:gd name="T8" fmla="*/ 27099295 w 1171277"/>
                <a:gd name="T9" fmla="*/ 14820599 h 702766"/>
                <a:gd name="T10" fmla="*/ 25473325 w 1171277"/>
                <a:gd name="T11" fmla="*/ 16467342 h 702766"/>
                <a:gd name="T12" fmla="*/ 1625965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9844" tIns="179844" rIns="179844" bIns="179844" anchor="ctr"/>
            <a:lstStyle/>
            <a:p>
              <a:endParaRPr lang="zh-CN" altLang="en-US" sz="2400"/>
            </a:p>
          </p:txBody>
        </p:sp>
        <p:sp>
          <p:nvSpPr>
            <p:cNvPr id="48" name="任意多边形 18">
              <a:extLst>
                <a:ext uri="{FF2B5EF4-FFF2-40B4-BE49-F238E27FC236}">
                  <a16:creationId xmlns:a16="http://schemas.microsoft.com/office/drawing/2014/main" id="{7769AC16-7CF1-4792-8B93-E21FC561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071" y="1558581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49" name="任意多边形 19">
              <a:extLst>
                <a:ext uri="{FF2B5EF4-FFF2-40B4-BE49-F238E27FC236}">
                  <a16:creationId xmlns:a16="http://schemas.microsoft.com/office/drawing/2014/main" id="{5569C86C-FF57-4ED8-9259-6412207AB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469" y="1291442"/>
              <a:ext cx="2716424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38100" cap="flat" cmpd="sng" algn="ctr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 dirty="0"/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40ED087-2893-4E96-BA63-1AB73A730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756" y="1398352"/>
              <a:ext cx="1514250" cy="80712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系统环境</a:t>
              </a:r>
            </a:p>
          </p:txBody>
        </p:sp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B25E1D6C-2AFA-43C8-A65E-32B07D7CE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9070" y="1374129"/>
              <a:ext cx="1844029" cy="80712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硬件模拟器</a:t>
              </a:r>
            </a:p>
          </p:txBody>
        </p:sp>
      </p:grpSp>
      <p:sp>
        <p:nvSpPr>
          <p:cNvPr id="53" name="任意多边形 18">
            <a:extLst>
              <a:ext uri="{FF2B5EF4-FFF2-40B4-BE49-F238E27FC236}">
                <a16:creationId xmlns:a16="http://schemas.microsoft.com/office/drawing/2014/main" id="{690EC555-36D0-4455-95DB-E83517E54661}"/>
              </a:ext>
            </a:extLst>
          </p:cNvPr>
          <p:cNvSpPr>
            <a:spLocks/>
          </p:cNvSpPr>
          <p:nvPr/>
        </p:nvSpPr>
        <p:spPr bwMode="auto">
          <a:xfrm>
            <a:off x="7775903" y="1217917"/>
            <a:ext cx="320599" cy="217216"/>
          </a:xfrm>
          <a:custGeom>
            <a:avLst/>
            <a:gdLst>
              <a:gd name="T0" fmla="*/ 0 w 248310"/>
              <a:gd name="T1" fmla="*/ 1448308 h 290476"/>
              <a:gd name="T2" fmla="*/ 2777316 w 248310"/>
              <a:gd name="T3" fmla="*/ 1448308 h 290476"/>
              <a:gd name="T4" fmla="*/ 2777316 w 248310"/>
              <a:gd name="T5" fmla="*/ 0 h 290476"/>
              <a:gd name="T6" fmla="*/ 5554632 w 248310"/>
              <a:gd name="T7" fmla="*/ 3620767 h 290476"/>
              <a:gd name="T8" fmla="*/ 2777316 w 248310"/>
              <a:gd name="T9" fmla="*/ 7241486 h 290476"/>
              <a:gd name="T10" fmla="*/ 2777316 w 248310"/>
              <a:gd name="T11" fmla="*/ 5793200 h 290476"/>
              <a:gd name="T12" fmla="*/ 0 w 248310"/>
              <a:gd name="T13" fmla="*/ 5793200 h 290476"/>
              <a:gd name="T14" fmla="*/ 0 w 248310"/>
              <a:gd name="T15" fmla="*/ 1448308 h 290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8310"/>
              <a:gd name="T25" fmla="*/ 0 h 290476"/>
              <a:gd name="T26" fmla="*/ 248310 w 248310"/>
              <a:gd name="T27" fmla="*/ 290476 h 2904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rgbClr val="203F2D"/>
          </a:solidFill>
          <a:ln w="9525">
            <a:noFill/>
            <a:round/>
            <a:headEnd/>
            <a:tailEnd/>
          </a:ln>
        </p:spPr>
        <p:txBody>
          <a:bodyPr lIns="0" tIns="77460" rIns="99324" bIns="77460" anchor="ctr"/>
          <a:lstStyle/>
          <a:p>
            <a:endParaRPr lang="zh-CN" altLang="en-US" sz="2400"/>
          </a:p>
        </p:txBody>
      </p:sp>
      <p:sp>
        <p:nvSpPr>
          <p:cNvPr id="54" name="文本框 21">
            <a:extLst>
              <a:ext uri="{FF2B5EF4-FFF2-40B4-BE49-F238E27FC236}">
                <a16:creationId xmlns:a16="http://schemas.microsoft.com/office/drawing/2014/main" id="{A2FA24A5-2F5B-4D06-A63F-5F8AE511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709" y="1117459"/>
            <a:ext cx="3164707" cy="461665"/>
          </a:xfrm>
          <a:prstGeom prst="rect">
            <a:avLst/>
          </a:prstGeom>
          <a:solidFill>
            <a:srgbClr val="203F2D"/>
          </a:solidFill>
          <a:ln w="19050">
            <a:solidFill>
              <a:srgbClr val="203F2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监管态二进制接口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SBI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78E883-BF82-495E-921E-190C7B9AEF2E}"/>
              </a:ext>
            </a:extLst>
          </p:cNvPr>
          <p:cNvSpPr/>
          <p:nvPr/>
        </p:nvSpPr>
        <p:spPr>
          <a:xfrm>
            <a:off x="2798430" y="1092023"/>
            <a:ext cx="2339102" cy="461665"/>
          </a:xfrm>
          <a:prstGeom prst="rect">
            <a:avLst/>
          </a:prstGeom>
          <a:solidFill>
            <a:srgbClr val="203F2D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交叉编译工具链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1D72E1-52E9-0D79-0F44-1DB58D6F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66" y="3107554"/>
            <a:ext cx="7729148" cy="364804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0D9CA28-C744-5477-D789-8D46EBEDC7D8}"/>
              </a:ext>
            </a:extLst>
          </p:cNvPr>
          <p:cNvSpPr/>
          <p:nvPr/>
        </p:nvSpPr>
        <p:spPr>
          <a:xfrm>
            <a:off x="3113280" y="3107554"/>
            <a:ext cx="2511821" cy="2164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4DBE07E-BED0-C6FA-6BFC-6FF8198417D0}"/>
              </a:ext>
            </a:extLst>
          </p:cNvPr>
          <p:cNvSpPr/>
          <p:nvPr/>
        </p:nvSpPr>
        <p:spPr>
          <a:xfrm>
            <a:off x="1001517" y="6539100"/>
            <a:ext cx="4058505" cy="2164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57795B-1491-8418-FC0F-C84C70B94A97}"/>
              </a:ext>
            </a:extLst>
          </p:cNvPr>
          <p:cNvSpPr txBox="1"/>
          <p:nvPr/>
        </p:nvSpPr>
        <p:spPr>
          <a:xfrm>
            <a:off x="5717130" y="3071546"/>
            <a:ext cx="4001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</a:rPr>
              <a:t>查看交叉编译工具链的安装版本号</a:t>
            </a:r>
          </a:p>
        </p:txBody>
      </p:sp>
    </p:spTree>
    <p:extLst>
      <p:ext uri="{BB962C8B-B14F-4D97-AF65-F5344CB8AC3E}">
        <p14:creationId xmlns:p14="http://schemas.microsoft.com/office/powerpoint/2010/main" val="335409045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3" grpId="0" animBg="1"/>
      <p:bldP spid="24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F09ADAD-D95E-4418-972B-2D10A29F9FF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5000" y="237068"/>
            <a:ext cx="7083023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Linux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系统环境、</a:t>
            </a: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QEMU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硬件仿真平台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108">
            <a:extLst>
              <a:ext uri="{FF2B5EF4-FFF2-40B4-BE49-F238E27FC236}">
                <a16:creationId xmlns:a16="http://schemas.microsoft.com/office/drawing/2014/main" id="{53D37531-BF57-48E4-B54B-E4291B4E4D6F}"/>
              </a:ext>
            </a:extLst>
          </p:cNvPr>
          <p:cNvSpPr txBox="1"/>
          <p:nvPr/>
        </p:nvSpPr>
        <p:spPr bwMode="auto">
          <a:xfrm>
            <a:off x="486729" y="1672307"/>
            <a:ext cx="11308003" cy="92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安装硬件模拟器</a:t>
            </a:r>
            <a:r>
              <a:rPr lang="en-US" altLang="zh-CN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提供了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架构的硬件模拟平台，相当于提供了一台包含了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CPU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、内存、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I/O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设备以及其他设备的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模拟计算机硬件平台。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70CC-AA32-4C9C-A789-F7E109B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3E6D6D26-C2DB-40EC-9B06-11F7BF8D3E65}"/>
              </a:ext>
            </a:extLst>
          </p:cNvPr>
          <p:cNvSpPr>
            <a:spLocks/>
          </p:cNvSpPr>
          <p:nvPr/>
        </p:nvSpPr>
        <p:spPr bwMode="auto">
          <a:xfrm>
            <a:off x="8204971" y="1086638"/>
            <a:ext cx="3263088" cy="522816"/>
          </a:xfrm>
          <a:custGeom>
            <a:avLst/>
            <a:gdLst>
              <a:gd name="T0" fmla="*/ 0 w 1171277"/>
              <a:gd name="T1" fmla="*/ 1646758 h 702766"/>
              <a:gd name="T2" fmla="*/ 1653290 w 1171277"/>
              <a:gd name="T3" fmla="*/ 0 h 702766"/>
              <a:gd name="T4" fmla="*/ 25901459 w 1171277"/>
              <a:gd name="T5" fmla="*/ 0 h 702766"/>
              <a:gd name="T6" fmla="*/ 27554753 w 1171277"/>
              <a:gd name="T7" fmla="*/ 1646758 h 702766"/>
              <a:gd name="T8" fmla="*/ 27554753 w 1171277"/>
              <a:gd name="T9" fmla="*/ 14820599 h 702766"/>
              <a:gd name="T10" fmla="*/ 25901459 w 1171277"/>
              <a:gd name="T11" fmla="*/ 16467342 h 702766"/>
              <a:gd name="T12" fmla="*/ 1653290 w 1171277"/>
              <a:gd name="T13" fmla="*/ 16467342 h 702766"/>
              <a:gd name="T14" fmla="*/ 0 w 1171277"/>
              <a:gd name="T15" fmla="*/ 14820599 h 702766"/>
              <a:gd name="T16" fmla="*/ 0 w 1171277"/>
              <a:gd name="T17" fmla="*/ 1646758 h 7027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1277"/>
              <a:gd name="T28" fmla="*/ 0 h 702766"/>
              <a:gd name="T29" fmla="*/ 1171277 w 1171277"/>
              <a:gd name="T30" fmla="*/ 702766 h 7027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1277" h="702766">
                <a:moveTo>
                  <a:pt x="0" y="70277"/>
                </a:moveTo>
                <a:cubicBezTo>
                  <a:pt x="0" y="31464"/>
                  <a:pt x="31464" y="0"/>
                  <a:pt x="70277" y="0"/>
                </a:cubicBezTo>
                <a:lnTo>
                  <a:pt x="1101000" y="0"/>
                </a:lnTo>
                <a:cubicBezTo>
                  <a:pt x="1139813" y="0"/>
                  <a:pt x="1171277" y="31464"/>
                  <a:pt x="1171277" y="70277"/>
                </a:cubicBezTo>
                <a:lnTo>
                  <a:pt x="1171277" y="632489"/>
                </a:lnTo>
                <a:cubicBezTo>
                  <a:pt x="1171277" y="671302"/>
                  <a:pt x="1139813" y="702766"/>
                  <a:pt x="1101000" y="702766"/>
                </a:cubicBezTo>
                <a:lnTo>
                  <a:pt x="70277" y="702766"/>
                </a:lnTo>
                <a:cubicBezTo>
                  <a:pt x="31464" y="702766"/>
                  <a:pt x="0" y="671302"/>
                  <a:pt x="0" y="632489"/>
                </a:cubicBezTo>
                <a:lnTo>
                  <a:pt x="0" y="70277"/>
                </a:lnTo>
                <a:close/>
              </a:path>
            </a:pathLst>
          </a:custGeom>
          <a:solidFill>
            <a:srgbClr val="203F2D"/>
          </a:solidFill>
          <a:ln w="19050" cap="flat" cmpd="sng" algn="ctr">
            <a:solidFill>
              <a:srgbClr val="203F2D"/>
            </a:solidFill>
            <a:prstDash val="solid"/>
            <a:miter lim="800000"/>
            <a:headEnd/>
            <a:tailEnd/>
          </a:ln>
        </p:spPr>
        <p:txBody>
          <a:bodyPr lIns="174764" tIns="174764" rIns="174764" bIns="174764" anchor="ctr"/>
          <a:lstStyle/>
          <a:p>
            <a:endParaRPr lang="zh-CN" altLang="en-US" sz="2400" dirty="0"/>
          </a:p>
        </p:txBody>
      </p:sp>
      <p:grpSp>
        <p:nvGrpSpPr>
          <p:cNvPr id="26" name="组合 14">
            <a:extLst>
              <a:ext uri="{FF2B5EF4-FFF2-40B4-BE49-F238E27FC236}">
                <a16:creationId xmlns:a16="http://schemas.microsoft.com/office/drawing/2014/main" id="{59706601-6F61-49B4-8496-A296BE79B634}"/>
              </a:ext>
            </a:extLst>
          </p:cNvPr>
          <p:cNvGrpSpPr>
            <a:grpSpLocks/>
          </p:cNvGrpSpPr>
          <p:nvPr/>
        </p:nvGrpSpPr>
        <p:grpSpPr bwMode="auto">
          <a:xfrm>
            <a:off x="635001" y="1056063"/>
            <a:ext cx="7001695" cy="532843"/>
            <a:chOff x="611187" y="1291442"/>
            <a:chExt cx="7357799" cy="931564"/>
          </a:xfrm>
          <a:solidFill>
            <a:srgbClr val="203F2D"/>
          </a:solidFill>
        </p:grpSpPr>
        <p:sp>
          <p:nvSpPr>
            <p:cNvPr id="27" name="任意多边形 15">
              <a:extLst>
                <a:ext uri="{FF2B5EF4-FFF2-40B4-BE49-F238E27FC236}">
                  <a16:creationId xmlns:a16="http://schemas.microsoft.com/office/drawing/2014/main" id="{78EF61EF-1A40-42B4-8065-D4E5CAB1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" y="1307273"/>
              <a:ext cx="1523893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/>
            </a:p>
          </p:txBody>
        </p:sp>
        <p:sp>
          <p:nvSpPr>
            <p:cNvPr id="32" name="任意多边形 16">
              <a:extLst>
                <a:ext uri="{FF2B5EF4-FFF2-40B4-BE49-F238E27FC236}">
                  <a16:creationId xmlns:a16="http://schemas.microsoft.com/office/drawing/2014/main" id="{76C5CA02-D563-4CA5-90C7-E643D436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470" y="1574412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2221A76B-CC4C-4F04-83AC-D5264DA40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69" y="1308972"/>
              <a:ext cx="1899917" cy="914034"/>
            </a:xfrm>
            <a:custGeom>
              <a:avLst/>
              <a:gdLst>
                <a:gd name="T0" fmla="*/ 0 w 1171277"/>
                <a:gd name="T1" fmla="*/ 1646758 h 702766"/>
                <a:gd name="T2" fmla="*/ 1625965 w 1171277"/>
                <a:gd name="T3" fmla="*/ 0 h 702766"/>
                <a:gd name="T4" fmla="*/ 25473325 w 1171277"/>
                <a:gd name="T5" fmla="*/ 0 h 702766"/>
                <a:gd name="T6" fmla="*/ 27099295 w 1171277"/>
                <a:gd name="T7" fmla="*/ 1646758 h 702766"/>
                <a:gd name="T8" fmla="*/ 27099295 w 1171277"/>
                <a:gd name="T9" fmla="*/ 14820599 h 702766"/>
                <a:gd name="T10" fmla="*/ 25473325 w 1171277"/>
                <a:gd name="T11" fmla="*/ 16467342 h 702766"/>
                <a:gd name="T12" fmla="*/ 1625965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38100" cap="flat" cmpd="sng" algn="ctr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  <p:txBody>
            <a:bodyPr lIns="179844" tIns="179844" rIns="179844" bIns="179844" anchor="ctr"/>
            <a:lstStyle/>
            <a:p>
              <a:endParaRPr lang="zh-CN" altLang="en-US" sz="2400"/>
            </a:p>
          </p:txBody>
        </p:sp>
        <p:sp>
          <p:nvSpPr>
            <p:cNvPr id="48" name="任意多边形 18">
              <a:extLst>
                <a:ext uri="{FF2B5EF4-FFF2-40B4-BE49-F238E27FC236}">
                  <a16:creationId xmlns:a16="http://schemas.microsoft.com/office/drawing/2014/main" id="{7769AC16-7CF1-4792-8B93-E21FC561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071" y="1558581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49" name="任意多边形 19">
              <a:extLst>
                <a:ext uri="{FF2B5EF4-FFF2-40B4-BE49-F238E27FC236}">
                  <a16:creationId xmlns:a16="http://schemas.microsoft.com/office/drawing/2014/main" id="{5569C86C-FF57-4ED8-9259-6412207AB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469" y="1291442"/>
              <a:ext cx="2716424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 dirty="0"/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40ED087-2893-4E96-BA63-1AB73A730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756" y="1398352"/>
              <a:ext cx="1514250" cy="80712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系统环境</a:t>
              </a:r>
            </a:p>
          </p:txBody>
        </p:sp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B25E1D6C-2AFA-43C8-A65E-32B07D7CE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7967" y="1366823"/>
              <a:ext cx="1844029" cy="807124"/>
            </a:xfrm>
            <a:prstGeom prst="rect">
              <a:avLst/>
            </a:prstGeom>
            <a:grpFill/>
            <a:ln w="38100">
              <a:solidFill>
                <a:srgbClr val="203F2D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硬件模拟器</a:t>
              </a:r>
            </a:p>
          </p:txBody>
        </p:sp>
      </p:grpSp>
      <p:sp>
        <p:nvSpPr>
          <p:cNvPr id="53" name="任意多边形 18">
            <a:extLst>
              <a:ext uri="{FF2B5EF4-FFF2-40B4-BE49-F238E27FC236}">
                <a16:creationId xmlns:a16="http://schemas.microsoft.com/office/drawing/2014/main" id="{690EC555-36D0-4455-95DB-E83517E54661}"/>
              </a:ext>
            </a:extLst>
          </p:cNvPr>
          <p:cNvSpPr>
            <a:spLocks/>
          </p:cNvSpPr>
          <p:nvPr/>
        </p:nvSpPr>
        <p:spPr bwMode="auto">
          <a:xfrm>
            <a:off x="7775903" y="1217917"/>
            <a:ext cx="320599" cy="217216"/>
          </a:xfrm>
          <a:custGeom>
            <a:avLst/>
            <a:gdLst>
              <a:gd name="T0" fmla="*/ 0 w 248310"/>
              <a:gd name="T1" fmla="*/ 1448308 h 290476"/>
              <a:gd name="T2" fmla="*/ 2777316 w 248310"/>
              <a:gd name="T3" fmla="*/ 1448308 h 290476"/>
              <a:gd name="T4" fmla="*/ 2777316 w 248310"/>
              <a:gd name="T5" fmla="*/ 0 h 290476"/>
              <a:gd name="T6" fmla="*/ 5554632 w 248310"/>
              <a:gd name="T7" fmla="*/ 3620767 h 290476"/>
              <a:gd name="T8" fmla="*/ 2777316 w 248310"/>
              <a:gd name="T9" fmla="*/ 7241486 h 290476"/>
              <a:gd name="T10" fmla="*/ 2777316 w 248310"/>
              <a:gd name="T11" fmla="*/ 5793200 h 290476"/>
              <a:gd name="T12" fmla="*/ 0 w 248310"/>
              <a:gd name="T13" fmla="*/ 5793200 h 290476"/>
              <a:gd name="T14" fmla="*/ 0 w 248310"/>
              <a:gd name="T15" fmla="*/ 1448308 h 290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8310"/>
              <a:gd name="T25" fmla="*/ 0 h 290476"/>
              <a:gd name="T26" fmla="*/ 248310 w 248310"/>
              <a:gd name="T27" fmla="*/ 290476 h 2904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rgbClr val="203F2D"/>
          </a:solidFill>
          <a:ln w="9525">
            <a:noFill/>
            <a:round/>
            <a:headEnd/>
            <a:tailEnd/>
          </a:ln>
        </p:spPr>
        <p:txBody>
          <a:bodyPr lIns="0" tIns="77460" rIns="99324" bIns="77460" anchor="ctr"/>
          <a:lstStyle/>
          <a:p>
            <a:endParaRPr lang="zh-CN" altLang="en-US" sz="2400"/>
          </a:p>
        </p:txBody>
      </p:sp>
      <p:sp>
        <p:nvSpPr>
          <p:cNvPr id="54" name="文本框 21">
            <a:extLst>
              <a:ext uri="{FF2B5EF4-FFF2-40B4-BE49-F238E27FC236}">
                <a16:creationId xmlns:a16="http://schemas.microsoft.com/office/drawing/2014/main" id="{A2FA24A5-2F5B-4D06-A63F-5F8AE511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709" y="1117459"/>
            <a:ext cx="3164707" cy="461665"/>
          </a:xfrm>
          <a:prstGeom prst="rect">
            <a:avLst/>
          </a:prstGeom>
          <a:solidFill>
            <a:srgbClr val="203F2D"/>
          </a:solidFill>
          <a:ln w="19050">
            <a:solidFill>
              <a:srgbClr val="203F2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监管态二进制接口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SBI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78E883-BF82-495E-921E-190C7B9AEF2E}"/>
              </a:ext>
            </a:extLst>
          </p:cNvPr>
          <p:cNvSpPr/>
          <p:nvPr/>
        </p:nvSpPr>
        <p:spPr>
          <a:xfrm>
            <a:off x="2798430" y="1092023"/>
            <a:ext cx="2339102" cy="461665"/>
          </a:xfrm>
          <a:prstGeom prst="rect">
            <a:avLst/>
          </a:prstGeom>
          <a:solidFill>
            <a:srgbClr val="203F2D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交叉编译工具链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1BF841-B36A-6BFC-C630-1741CD85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87" y="2664838"/>
            <a:ext cx="7400979" cy="382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108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F09ADAD-D95E-4418-972B-2D10A29F9FF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5000" y="237068"/>
            <a:ext cx="7083023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Linux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系统环境、</a:t>
            </a: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QEMU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硬件仿真平台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108">
            <a:extLst>
              <a:ext uri="{FF2B5EF4-FFF2-40B4-BE49-F238E27FC236}">
                <a16:creationId xmlns:a16="http://schemas.microsoft.com/office/drawing/2014/main" id="{53D37531-BF57-48E4-B54B-E4291B4E4D6F}"/>
              </a:ext>
            </a:extLst>
          </p:cNvPr>
          <p:cNvSpPr txBox="1"/>
          <p:nvPr/>
        </p:nvSpPr>
        <p:spPr bwMode="auto">
          <a:xfrm>
            <a:off x="486729" y="1672307"/>
            <a:ext cx="11308003" cy="225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安装硬件模拟器</a:t>
            </a:r>
            <a:r>
              <a:rPr lang="en-US" altLang="zh-CN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：安装编译所需的依赖包、下载源码包并解压缩、编译安装并配置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支持、测试（安装过程稍复杂）。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OpenSBI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是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中的内置固件。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模拟器安装成功并启动后，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OpenSBI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会自动为虚拟机器执行硬件初始化和加载操作系统。</a:t>
            </a:r>
          </a:p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defRPr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70CC-AA32-4C9C-A789-F7E109B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3E6D6D26-C2DB-40EC-9B06-11F7BF8D3E65}"/>
              </a:ext>
            </a:extLst>
          </p:cNvPr>
          <p:cNvSpPr>
            <a:spLocks/>
          </p:cNvSpPr>
          <p:nvPr/>
        </p:nvSpPr>
        <p:spPr bwMode="auto">
          <a:xfrm>
            <a:off x="8204971" y="1086638"/>
            <a:ext cx="3263088" cy="522816"/>
          </a:xfrm>
          <a:custGeom>
            <a:avLst/>
            <a:gdLst>
              <a:gd name="T0" fmla="*/ 0 w 1171277"/>
              <a:gd name="T1" fmla="*/ 1646758 h 702766"/>
              <a:gd name="T2" fmla="*/ 1653290 w 1171277"/>
              <a:gd name="T3" fmla="*/ 0 h 702766"/>
              <a:gd name="T4" fmla="*/ 25901459 w 1171277"/>
              <a:gd name="T5" fmla="*/ 0 h 702766"/>
              <a:gd name="T6" fmla="*/ 27554753 w 1171277"/>
              <a:gd name="T7" fmla="*/ 1646758 h 702766"/>
              <a:gd name="T8" fmla="*/ 27554753 w 1171277"/>
              <a:gd name="T9" fmla="*/ 14820599 h 702766"/>
              <a:gd name="T10" fmla="*/ 25901459 w 1171277"/>
              <a:gd name="T11" fmla="*/ 16467342 h 702766"/>
              <a:gd name="T12" fmla="*/ 1653290 w 1171277"/>
              <a:gd name="T13" fmla="*/ 16467342 h 702766"/>
              <a:gd name="T14" fmla="*/ 0 w 1171277"/>
              <a:gd name="T15" fmla="*/ 14820599 h 702766"/>
              <a:gd name="T16" fmla="*/ 0 w 1171277"/>
              <a:gd name="T17" fmla="*/ 1646758 h 7027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1277"/>
              <a:gd name="T28" fmla="*/ 0 h 702766"/>
              <a:gd name="T29" fmla="*/ 1171277 w 1171277"/>
              <a:gd name="T30" fmla="*/ 702766 h 7027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1277" h="702766">
                <a:moveTo>
                  <a:pt x="0" y="70277"/>
                </a:moveTo>
                <a:cubicBezTo>
                  <a:pt x="0" y="31464"/>
                  <a:pt x="31464" y="0"/>
                  <a:pt x="70277" y="0"/>
                </a:cubicBezTo>
                <a:lnTo>
                  <a:pt x="1101000" y="0"/>
                </a:lnTo>
                <a:cubicBezTo>
                  <a:pt x="1139813" y="0"/>
                  <a:pt x="1171277" y="31464"/>
                  <a:pt x="1171277" y="70277"/>
                </a:cubicBezTo>
                <a:lnTo>
                  <a:pt x="1171277" y="632489"/>
                </a:lnTo>
                <a:cubicBezTo>
                  <a:pt x="1171277" y="671302"/>
                  <a:pt x="1139813" y="702766"/>
                  <a:pt x="1101000" y="702766"/>
                </a:cubicBezTo>
                <a:lnTo>
                  <a:pt x="70277" y="702766"/>
                </a:lnTo>
                <a:cubicBezTo>
                  <a:pt x="31464" y="702766"/>
                  <a:pt x="0" y="671302"/>
                  <a:pt x="0" y="632489"/>
                </a:cubicBezTo>
                <a:lnTo>
                  <a:pt x="0" y="70277"/>
                </a:lnTo>
                <a:close/>
              </a:path>
            </a:pathLst>
          </a:custGeom>
          <a:solidFill>
            <a:srgbClr val="203F2D"/>
          </a:solidFill>
          <a:ln w="19050" cap="flat" cmpd="sng" algn="ctr">
            <a:solidFill>
              <a:srgbClr val="203F2D"/>
            </a:solidFill>
            <a:prstDash val="solid"/>
            <a:miter lim="800000"/>
            <a:headEnd/>
            <a:tailEnd/>
          </a:ln>
        </p:spPr>
        <p:txBody>
          <a:bodyPr lIns="174764" tIns="174764" rIns="174764" bIns="174764" anchor="ctr"/>
          <a:lstStyle/>
          <a:p>
            <a:endParaRPr lang="zh-CN" altLang="en-US" sz="2400" dirty="0"/>
          </a:p>
        </p:txBody>
      </p:sp>
      <p:grpSp>
        <p:nvGrpSpPr>
          <p:cNvPr id="26" name="组合 14">
            <a:extLst>
              <a:ext uri="{FF2B5EF4-FFF2-40B4-BE49-F238E27FC236}">
                <a16:creationId xmlns:a16="http://schemas.microsoft.com/office/drawing/2014/main" id="{59706601-6F61-49B4-8496-A296BE79B634}"/>
              </a:ext>
            </a:extLst>
          </p:cNvPr>
          <p:cNvGrpSpPr>
            <a:grpSpLocks/>
          </p:cNvGrpSpPr>
          <p:nvPr/>
        </p:nvGrpSpPr>
        <p:grpSpPr bwMode="auto">
          <a:xfrm>
            <a:off x="635001" y="1056063"/>
            <a:ext cx="7001695" cy="532843"/>
            <a:chOff x="611187" y="1291442"/>
            <a:chExt cx="7357799" cy="931564"/>
          </a:xfrm>
          <a:solidFill>
            <a:srgbClr val="203F2D"/>
          </a:solidFill>
        </p:grpSpPr>
        <p:sp>
          <p:nvSpPr>
            <p:cNvPr id="27" name="任意多边形 15">
              <a:extLst>
                <a:ext uri="{FF2B5EF4-FFF2-40B4-BE49-F238E27FC236}">
                  <a16:creationId xmlns:a16="http://schemas.microsoft.com/office/drawing/2014/main" id="{78EF61EF-1A40-42B4-8065-D4E5CAB1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" y="1307273"/>
              <a:ext cx="1523893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/>
            </a:p>
          </p:txBody>
        </p:sp>
        <p:sp>
          <p:nvSpPr>
            <p:cNvPr id="32" name="任意多边形 16">
              <a:extLst>
                <a:ext uri="{FF2B5EF4-FFF2-40B4-BE49-F238E27FC236}">
                  <a16:creationId xmlns:a16="http://schemas.microsoft.com/office/drawing/2014/main" id="{76C5CA02-D563-4CA5-90C7-E643D436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470" y="1574412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2221A76B-CC4C-4F04-83AC-D5264DA40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69" y="1308972"/>
              <a:ext cx="1899917" cy="914034"/>
            </a:xfrm>
            <a:custGeom>
              <a:avLst/>
              <a:gdLst>
                <a:gd name="T0" fmla="*/ 0 w 1171277"/>
                <a:gd name="T1" fmla="*/ 1646758 h 702766"/>
                <a:gd name="T2" fmla="*/ 1625965 w 1171277"/>
                <a:gd name="T3" fmla="*/ 0 h 702766"/>
                <a:gd name="T4" fmla="*/ 25473325 w 1171277"/>
                <a:gd name="T5" fmla="*/ 0 h 702766"/>
                <a:gd name="T6" fmla="*/ 27099295 w 1171277"/>
                <a:gd name="T7" fmla="*/ 1646758 h 702766"/>
                <a:gd name="T8" fmla="*/ 27099295 w 1171277"/>
                <a:gd name="T9" fmla="*/ 14820599 h 702766"/>
                <a:gd name="T10" fmla="*/ 25473325 w 1171277"/>
                <a:gd name="T11" fmla="*/ 16467342 h 702766"/>
                <a:gd name="T12" fmla="*/ 1625965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38100" cap="flat" cmpd="sng" algn="ctr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  <p:txBody>
            <a:bodyPr lIns="179844" tIns="179844" rIns="179844" bIns="179844" anchor="ctr"/>
            <a:lstStyle/>
            <a:p>
              <a:endParaRPr lang="zh-CN" altLang="en-US" sz="2400"/>
            </a:p>
          </p:txBody>
        </p:sp>
        <p:sp>
          <p:nvSpPr>
            <p:cNvPr id="48" name="任意多边形 18">
              <a:extLst>
                <a:ext uri="{FF2B5EF4-FFF2-40B4-BE49-F238E27FC236}">
                  <a16:creationId xmlns:a16="http://schemas.microsoft.com/office/drawing/2014/main" id="{7769AC16-7CF1-4792-8B93-E21FC561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071" y="1558581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49" name="任意多边形 19">
              <a:extLst>
                <a:ext uri="{FF2B5EF4-FFF2-40B4-BE49-F238E27FC236}">
                  <a16:creationId xmlns:a16="http://schemas.microsoft.com/office/drawing/2014/main" id="{5569C86C-FF57-4ED8-9259-6412207AB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469" y="1291442"/>
              <a:ext cx="2716424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 dirty="0"/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40ED087-2893-4E96-BA63-1AB73A730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756" y="1398352"/>
              <a:ext cx="1514250" cy="80712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系统环境</a:t>
              </a:r>
            </a:p>
          </p:txBody>
        </p:sp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B25E1D6C-2AFA-43C8-A65E-32B07D7CE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7967" y="1366823"/>
              <a:ext cx="1844029" cy="807124"/>
            </a:xfrm>
            <a:prstGeom prst="rect">
              <a:avLst/>
            </a:prstGeom>
            <a:grpFill/>
            <a:ln w="38100">
              <a:solidFill>
                <a:srgbClr val="203F2D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硬件模拟器</a:t>
              </a:r>
            </a:p>
          </p:txBody>
        </p:sp>
      </p:grpSp>
      <p:sp>
        <p:nvSpPr>
          <p:cNvPr id="53" name="任意多边形 18">
            <a:extLst>
              <a:ext uri="{FF2B5EF4-FFF2-40B4-BE49-F238E27FC236}">
                <a16:creationId xmlns:a16="http://schemas.microsoft.com/office/drawing/2014/main" id="{690EC555-36D0-4455-95DB-E83517E54661}"/>
              </a:ext>
            </a:extLst>
          </p:cNvPr>
          <p:cNvSpPr>
            <a:spLocks/>
          </p:cNvSpPr>
          <p:nvPr/>
        </p:nvSpPr>
        <p:spPr bwMode="auto">
          <a:xfrm>
            <a:off x="7775903" y="1217917"/>
            <a:ext cx="320599" cy="217216"/>
          </a:xfrm>
          <a:custGeom>
            <a:avLst/>
            <a:gdLst>
              <a:gd name="T0" fmla="*/ 0 w 248310"/>
              <a:gd name="T1" fmla="*/ 1448308 h 290476"/>
              <a:gd name="T2" fmla="*/ 2777316 w 248310"/>
              <a:gd name="T3" fmla="*/ 1448308 h 290476"/>
              <a:gd name="T4" fmla="*/ 2777316 w 248310"/>
              <a:gd name="T5" fmla="*/ 0 h 290476"/>
              <a:gd name="T6" fmla="*/ 5554632 w 248310"/>
              <a:gd name="T7" fmla="*/ 3620767 h 290476"/>
              <a:gd name="T8" fmla="*/ 2777316 w 248310"/>
              <a:gd name="T9" fmla="*/ 7241486 h 290476"/>
              <a:gd name="T10" fmla="*/ 2777316 w 248310"/>
              <a:gd name="T11" fmla="*/ 5793200 h 290476"/>
              <a:gd name="T12" fmla="*/ 0 w 248310"/>
              <a:gd name="T13" fmla="*/ 5793200 h 290476"/>
              <a:gd name="T14" fmla="*/ 0 w 248310"/>
              <a:gd name="T15" fmla="*/ 1448308 h 290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8310"/>
              <a:gd name="T25" fmla="*/ 0 h 290476"/>
              <a:gd name="T26" fmla="*/ 248310 w 248310"/>
              <a:gd name="T27" fmla="*/ 290476 h 2904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rgbClr val="203F2D"/>
          </a:solidFill>
          <a:ln w="9525">
            <a:noFill/>
            <a:round/>
            <a:headEnd/>
            <a:tailEnd/>
          </a:ln>
        </p:spPr>
        <p:txBody>
          <a:bodyPr lIns="0" tIns="77460" rIns="99324" bIns="77460" anchor="ctr"/>
          <a:lstStyle/>
          <a:p>
            <a:endParaRPr lang="zh-CN" altLang="en-US" sz="2400"/>
          </a:p>
        </p:txBody>
      </p:sp>
      <p:sp>
        <p:nvSpPr>
          <p:cNvPr id="54" name="文本框 21">
            <a:extLst>
              <a:ext uri="{FF2B5EF4-FFF2-40B4-BE49-F238E27FC236}">
                <a16:creationId xmlns:a16="http://schemas.microsoft.com/office/drawing/2014/main" id="{A2FA24A5-2F5B-4D06-A63F-5F8AE511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709" y="1117459"/>
            <a:ext cx="3164707" cy="461665"/>
          </a:xfrm>
          <a:prstGeom prst="rect">
            <a:avLst/>
          </a:prstGeom>
          <a:solidFill>
            <a:srgbClr val="203F2D"/>
          </a:solidFill>
          <a:ln w="19050">
            <a:solidFill>
              <a:srgbClr val="203F2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监管态二进制接口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SBI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78E883-BF82-495E-921E-190C7B9AEF2E}"/>
              </a:ext>
            </a:extLst>
          </p:cNvPr>
          <p:cNvSpPr/>
          <p:nvPr/>
        </p:nvSpPr>
        <p:spPr>
          <a:xfrm>
            <a:off x="2798430" y="1092023"/>
            <a:ext cx="2339102" cy="461665"/>
          </a:xfrm>
          <a:prstGeom prst="rect">
            <a:avLst/>
          </a:prstGeom>
          <a:solidFill>
            <a:srgbClr val="203F2D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交叉编译工具链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BB16FB-B1E1-5E3A-3698-5E99E647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4" y="3551784"/>
            <a:ext cx="6214183" cy="3306216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110537A-37C6-FE3F-8CE4-F71D3F61CC15}"/>
              </a:ext>
            </a:extLst>
          </p:cNvPr>
          <p:cNvSpPr/>
          <p:nvPr/>
        </p:nvSpPr>
        <p:spPr>
          <a:xfrm>
            <a:off x="3883301" y="3522313"/>
            <a:ext cx="5069663" cy="2164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D033E6-6A6D-22E0-D7F0-AD0C41C7E398}"/>
              </a:ext>
            </a:extLst>
          </p:cNvPr>
          <p:cNvSpPr txBox="1"/>
          <p:nvPr/>
        </p:nvSpPr>
        <p:spPr>
          <a:xfrm>
            <a:off x="3743849" y="3400820"/>
            <a:ext cx="6797347" cy="4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08875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F09ADAD-D95E-4418-972B-2D10A29F9FF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5000" y="237068"/>
            <a:ext cx="7083023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Linux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系统环境、</a:t>
            </a: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QEMU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硬件仿真平台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108">
            <a:extLst>
              <a:ext uri="{FF2B5EF4-FFF2-40B4-BE49-F238E27FC236}">
                <a16:creationId xmlns:a16="http://schemas.microsoft.com/office/drawing/2014/main" id="{53D37531-BF57-48E4-B54B-E4291B4E4D6F}"/>
              </a:ext>
            </a:extLst>
          </p:cNvPr>
          <p:cNvSpPr txBox="1"/>
          <p:nvPr/>
        </p:nvSpPr>
        <p:spPr bwMode="auto">
          <a:xfrm>
            <a:off x="486729" y="1779461"/>
            <a:ext cx="11308003" cy="1369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监管态二进制接口</a:t>
            </a:r>
            <a:r>
              <a:rPr lang="en-US" altLang="zh-CN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SBI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：提供给操作系统与底层硬件环境通信的辅助编程工具层，本实验中采取的是可运行在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虚拟机上的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RustSBI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预编译二进制版本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rustsbi-qemu.bin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，下载后解压缩到对应的实验文件夹。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70CC-AA32-4C9C-A789-F7E109B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3E6D6D26-C2DB-40EC-9B06-11F7BF8D3E65}"/>
              </a:ext>
            </a:extLst>
          </p:cNvPr>
          <p:cNvSpPr>
            <a:spLocks/>
          </p:cNvSpPr>
          <p:nvPr/>
        </p:nvSpPr>
        <p:spPr bwMode="auto">
          <a:xfrm>
            <a:off x="8204971" y="1086638"/>
            <a:ext cx="3263088" cy="522816"/>
          </a:xfrm>
          <a:custGeom>
            <a:avLst/>
            <a:gdLst>
              <a:gd name="T0" fmla="*/ 0 w 1171277"/>
              <a:gd name="T1" fmla="*/ 1646758 h 702766"/>
              <a:gd name="T2" fmla="*/ 1653290 w 1171277"/>
              <a:gd name="T3" fmla="*/ 0 h 702766"/>
              <a:gd name="T4" fmla="*/ 25901459 w 1171277"/>
              <a:gd name="T5" fmla="*/ 0 h 702766"/>
              <a:gd name="T6" fmla="*/ 27554753 w 1171277"/>
              <a:gd name="T7" fmla="*/ 1646758 h 702766"/>
              <a:gd name="T8" fmla="*/ 27554753 w 1171277"/>
              <a:gd name="T9" fmla="*/ 14820599 h 702766"/>
              <a:gd name="T10" fmla="*/ 25901459 w 1171277"/>
              <a:gd name="T11" fmla="*/ 16467342 h 702766"/>
              <a:gd name="T12" fmla="*/ 1653290 w 1171277"/>
              <a:gd name="T13" fmla="*/ 16467342 h 702766"/>
              <a:gd name="T14" fmla="*/ 0 w 1171277"/>
              <a:gd name="T15" fmla="*/ 14820599 h 702766"/>
              <a:gd name="T16" fmla="*/ 0 w 1171277"/>
              <a:gd name="T17" fmla="*/ 1646758 h 7027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1277"/>
              <a:gd name="T28" fmla="*/ 0 h 702766"/>
              <a:gd name="T29" fmla="*/ 1171277 w 1171277"/>
              <a:gd name="T30" fmla="*/ 702766 h 7027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1277" h="702766">
                <a:moveTo>
                  <a:pt x="0" y="70277"/>
                </a:moveTo>
                <a:cubicBezTo>
                  <a:pt x="0" y="31464"/>
                  <a:pt x="31464" y="0"/>
                  <a:pt x="70277" y="0"/>
                </a:cubicBezTo>
                <a:lnTo>
                  <a:pt x="1101000" y="0"/>
                </a:lnTo>
                <a:cubicBezTo>
                  <a:pt x="1139813" y="0"/>
                  <a:pt x="1171277" y="31464"/>
                  <a:pt x="1171277" y="70277"/>
                </a:cubicBezTo>
                <a:lnTo>
                  <a:pt x="1171277" y="632489"/>
                </a:lnTo>
                <a:cubicBezTo>
                  <a:pt x="1171277" y="671302"/>
                  <a:pt x="1139813" y="702766"/>
                  <a:pt x="1101000" y="702766"/>
                </a:cubicBezTo>
                <a:lnTo>
                  <a:pt x="70277" y="702766"/>
                </a:lnTo>
                <a:cubicBezTo>
                  <a:pt x="31464" y="702766"/>
                  <a:pt x="0" y="671302"/>
                  <a:pt x="0" y="632489"/>
                </a:cubicBezTo>
                <a:lnTo>
                  <a:pt x="0" y="70277"/>
                </a:lnTo>
                <a:close/>
              </a:path>
            </a:pathLst>
          </a:custGeom>
          <a:solidFill>
            <a:srgbClr val="203F2D"/>
          </a:solidFill>
          <a:ln w="38100" cap="flat" cmpd="sng" algn="ctr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lIns="174764" tIns="174764" rIns="174764" bIns="174764" anchor="ctr"/>
          <a:lstStyle/>
          <a:p>
            <a:endParaRPr lang="zh-CN" altLang="en-US" sz="2400" dirty="0"/>
          </a:p>
        </p:txBody>
      </p:sp>
      <p:grpSp>
        <p:nvGrpSpPr>
          <p:cNvPr id="26" name="组合 14">
            <a:extLst>
              <a:ext uri="{FF2B5EF4-FFF2-40B4-BE49-F238E27FC236}">
                <a16:creationId xmlns:a16="http://schemas.microsoft.com/office/drawing/2014/main" id="{59706601-6F61-49B4-8496-A296BE79B634}"/>
              </a:ext>
            </a:extLst>
          </p:cNvPr>
          <p:cNvGrpSpPr>
            <a:grpSpLocks/>
          </p:cNvGrpSpPr>
          <p:nvPr/>
        </p:nvGrpSpPr>
        <p:grpSpPr bwMode="auto">
          <a:xfrm>
            <a:off x="635001" y="1056063"/>
            <a:ext cx="7001695" cy="532843"/>
            <a:chOff x="611187" y="1291442"/>
            <a:chExt cx="7357799" cy="931564"/>
          </a:xfrm>
          <a:solidFill>
            <a:srgbClr val="203F2D"/>
          </a:solidFill>
        </p:grpSpPr>
        <p:sp>
          <p:nvSpPr>
            <p:cNvPr id="27" name="任意多边形 15">
              <a:extLst>
                <a:ext uri="{FF2B5EF4-FFF2-40B4-BE49-F238E27FC236}">
                  <a16:creationId xmlns:a16="http://schemas.microsoft.com/office/drawing/2014/main" id="{78EF61EF-1A40-42B4-8065-D4E5CAB1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" y="1307273"/>
              <a:ext cx="1523893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/>
            </a:p>
          </p:txBody>
        </p:sp>
        <p:sp>
          <p:nvSpPr>
            <p:cNvPr id="32" name="任意多边形 16">
              <a:extLst>
                <a:ext uri="{FF2B5EF4-FFF2-40B4-BE49-F238E27FC236}">
                  <a16:creationId xmlns:a16="http://schemas.microsoft.com/office/drawing/2014/main" id="{76C5CA02-D563-4CA5-90C7-E643D436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470" y="1574412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2221A76B-CC4C-4F04-83AC-D5264DA40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69" y="1308972"/>
              <a:ext cx="1899917" cy="914034"/>
            </a:xfrm>
            <a:custGeom>
              <a:avLst/>
              <a:gdLst>
                <a:gd name="T0" fmla="*/ 0 w 1171277"/>
                <a:gd name="T1" fmla="*/ 1646758 h 702766"/>
                <a:gd name="T2" fmla="*/ 1625965 w 1171277"/>
                <a:gd name="T3" fmla="*/ 0 h 702766"/>
                <a:gd name="T4" fmla="*/ 25473325 w 1171277"/>
                <a:gd name="T5" fmla="*/ 0 h 702766"/>
                <a:gd name="T6" fmla="*/ 27099295 w 1171277"/>
                <a:gd name="T7" fmla="*/ 1646758 h 702766"/>
                <a:gd name="T8" fmla="*/ 27099295 w 1171277"/>
                <a:gd name="T9" fmla="*/ 14820599 h 702766"/>
                <a:gd name="T10" fmla="*/ 25473325 w 1171277"/>
                <a:gd name="T11" fmla="*/ 16467342 h 702766"/>
                <a:gd name="T12" fmla="*/ 1625965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9844" tIns="179844" rIns="179844" bIns="179844" anchor="ctr"/>
            <a:lstStyle/>
            <a:p>
              <a:endParaRPr lang="zh-CN" altLang="en-US" sz="2400"/>
            </a:p>
          </p:txBody>
        </p:sp>
        <p:sp>
          <p:nvSpPr>
            <p:cNvPr id="48" name="任意多边形 18">
              <a:extLst>
                <a:ext uri="{FF2B5EF4-FFF2-40B4-BE49-F238E27FC236}">
                  <a16:creationId xmlns:a16="http://schemas.microsoft.com/office/drawing/2014/main" id="{7769AC16-7CF1-4792-8B93-E21FC561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071" y="1558581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49" name="任意多边形 19">
              <a:extLst>
                <a:ext uri="{FF2B5EF4-FFF2-40B4-BE49-F238E27FC236}">
                  <a16:creationId xmlns:a16="http://schemas.microsoft.com/office/drawing/2014/main" id="{5569C86C-FF57-4ED8-9259-6412207AB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469" y="1291442"/>
              <a:ext cx="2716424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 dirty="0"/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40ED087-2893-4E96-BA63-1AB73A730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756" y="1398352"/>
              <a:ext cx="1514250" cy="80712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系统环境</a:t>
              </a:r>
            </a:p>
          </p:txBody>
        </p:sp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B25E1D6C-2AFA-43C8-A65E-32B07D7CE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9070" y="1374129"/>
              <a:ext cx="1844029" cy="80712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硬件模拟器</a:t>
              </a:r>
            </a:p>
          </p:txBody>
        </p:sp>
      </p:grpSp>
      <p:sp>
        <p:nvSpPr>
          <p:cNvPr id="53" name="任意多边形 18">
            <a:extLst>
              <a:ext uri="{FF2B5EF4-FFF2-40B4-BE49-F238E27FC236}">
                <a16:creationId xmlns:a16="http://schemas.microsoft.com/office/drawing/2014/main" id="{690EC555-36D0-4455-95DB-E83517E54661}"/>
              </a:ext>
            </a:extLst>
          </p:cNvPr>
          <p:cNvSpPr>
            <a:spLocks/>
          </p:cNvSpPr>
          <p:nvPr/>
        </p:nvSpPr>
        <p:spPr bwMode="auto">
          <a:xfrm>
            <a:off x="7775903" y="1217917"/>
            <a:ext cx="320599" cy="217216"/>
          </a:xfrm>
          <a:custGeom>
            <a:avLst/>
            <a:gdLst>
              <a:gd name="T0" fmla="*/ 0 w 248310"/>
              <a:gd name="T1" fmla="*/ 1448308 h 290476"/>
              <a:gd name="T2" fmla="*/ 2777316 w 248310"/>
              <a:gd name="T3" fmla="*/ 1448308 h 290476"/>
              <a:gd name="T4" fmla="*/ 2777316 w 248310"/>
              <a:gd name="T5" fmla="*/ 0 h 290476"/>
              <a:gd name="T6" fmla="*/ 5554632 w 248310"/>
              <a:gd name="T7" fmla="*/ 3620767 h 290476"/>
              <a:gd name="T8" fmla="*/ 2777316 w 248310"/>
              <a:gd name="T9" fmla="*/ 7241486 h 290476"/>
              <a:gd name="T10" fmla="*/ 2777316 w 248310"/>
              <a:gd name="T11" fmla="*/ 5793200 h 290476"/>
              <a:gd name="T12" fmla="*/ 0 w 248310"/>
              <a:gd name="T13" fmla="*/ 5793200 h 290476"/>
              <a:gd name="T14" fmla="*/ 0 w 248310"/>
              <a:gd name="T15" fmla="*/ 1448308 h 290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8310"/>
              <a:gd name="T25" fmla="*/ 0 h 290476"/>
              <a:gd name="T26" fmla="*/ 248310 w 248310"/>
              <a:gd name="T27" fmla="*/ 290476 h 2904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rgbClr val="203F2D"/>
          </a:solidFill>
          <a:ln w="9525">
            <a:noFill/>
            <a:round/>
            <a:headEnd/>
            <a:tailEnd/>
          </a:ln>
        </p:spPr>
        <p:txBody>
          <a:bodyPr lIns="0" tIns="77460" rIns="99324" bIns="77460" anchor="ctr"/>
          <a:lstStyle/>
          <a:p>
            <a:endParaRPr lang="zh-CN" altLang="en-US" sz="2400"/>
          </a:p>
        </p:txBody>
      </p:sp>
      <p:sp>
        <p:nvSpPr>
          <p:cNvPr id="54" name="文本框 21">
            <a:extLst>
              <a:ext uri="{FF2B5EF4-FFF2-40B4-BE49-F238E27FC236}">
                <a16:creationId xmlns:a16="http://schemas.microsoft.com/office/drawing/2014/main" id="{A2FA24A5-2F5B-4D06-A63F-5F8AE511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709" y="1117459"/>
            <a:ext cx="3164707" cy="461665"/>
          </a:xfrm>
          <a:prstGeom prst="rect">
            <a:avLst/>
          </a:prstGeom>
          <a:solidFill>
            <a:srgbClr val="203F2D"/>
          </a:solidFill>
          <a:ln w="19050">
            <a:solidFill>
              <a:srgbClr val="203F2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监管态二进制接口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SBI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78E883-BF82-495E-921E-190C7B9AEF2E}"/>
              </a:ext>
            </a:extLst>
          </p:cNvPr>
          <p:cNvSpPr/>
          <p:nvPr/>
        </p:nvSpPr>
        <p:spPr>
          <a:xfrm>
            <a:off x="2798430" y="1092023"/>
            <a:ext cx="2339102" cy="461665"/>
          </a:xfrm>
          <a:prstGeom prst="rect">
            <a:avLst/>
          </a:prstGeom>
          <a:solidFill>
            <a:srgbClr val="203F2D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交叉编译工具链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3341C8-3DD5-86BA-9C04-51D0F3DC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8" y="3363696"/>
            <a:ext cx="7645257" cy="281620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7767907-778B-39DE-6217-B5B87E333CB1}"/>
              </a:ext>
            </a:extLst>
          </p:cNvPr>
          <p:cNvSpPr/>
          <p:nvPr/>
        </p:nvSpPr>
        <p:spPr>
          <a:xfrm>
            <a:off x="3023916" y="3339815"/>
            <a:ext cx="5477949" cy="2020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6877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2DBA2B1A-9F01-1CC4-DB43-881D66002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6"/>
          <a:stretch/>
        </p:blipFill>
        <p:spPr>
          <a:xfrm>
            <a:off x="2" y="522288"/>
            <a:ext cx="12191998" cy="63353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896B1A-8959-7C3D-DD07-2077B0B2DF28}"/>
              </a:ext>
            </a:extLst>
          </p:cNvPr>
          <p:cNvSpPr/>
          <p:nvPr/>
        </p:nvSpPr>
        <p:spPr>
          <a:xfrm flipH="1">
            <a:off x="-21023" y="520457"/>
            <a:ext cx="12213022" cy="67397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A5ED48B-92A9-4650-87EF-57F22DD71EC3}"/>
              </a:ext>
            </a:extLst>
          </p:cNvPr>
          <p:cNvSpPr/>
          <p:nvPr/>
        </p:nvSpPr>
        <p:spPr>
          <a:xfrm rot="5400000">
            <a:off x="1332442" y="959608"/>
            <a:ext cx="2343151" cy="5008033"/>
          </a:xfrm>
          <a:prstGeom prst="trapezoid">
            <a:avLst>
              <a:gd name="adj" fmla="val 10850"/>
            </a:avLst>
          </a:prstGeom>
          <a:solidFill>
            <a:srgbClr val="96B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C3A4B-4891-4AB6-BC1C-E643A7127D9C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5" name="梯形 34"/>
          <p:cNvSpPr/>
          <p:nvPr/>
        </p:nvSpPr>
        <p:spPr>
          <a:xfrm rot="16200000">
            <a:off x="7386158" y="-137279"/>
            <a:ext cx="2456458" cy="7200900"/>
          </a:xfrm>
          <a:prstGeom prst="trapezoid">
            <a:avLst>
              <a:gd name="adj" fmla="val 12753"/>
            </a:avLst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2"/>
          <p:cNvSpPr txBox="1">
            <a:spLocks noChangeArrowheads="1"/>
          </p:cNvSpPr>
          <p:nvPr/>
        </p:nvSpPr>
        <p:spPr bwMode="auto">
          <a:xfrm>
            <a:off x="3729567" y="2876247"/>
            <a:ext cx="11641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  <a:ea typeface="微软雅黑" pitchFamily="34" charset="-122"/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  <a:ea typeface="微软雅黑" pitchFamily="34" charset="-122"/>
              </a:rPr>
              <a:t>4</a:t>
            </a:r>
            <a:endParaRPr lang="zh-CN" altLang="en-US" sz="72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638800" y="3011714"/>
            <a:ext cx="510909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a typeface="微软雅黑" pitchFamily="34" charset="-122"/>
              </a:rPr>
              <a:t>研究内容及工作量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FE8820DE-63E9-4893-8619-9B64E9B1A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BFAFFB-C4DC-4E45-B32D-1EF01AB7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D9059F2-AE32-4ED1-8AF1-62095F8DEEDD}"/>
              </a:ext>
            </a:extLst>
          </p:cNvPr>
          <p:cNvGrpSpPr/>
          <p:nvPr/>
        </p:nvGrpSpPr>
        <p:grpSpPr>
          <a:xfrm>
            <a:off x="1644978" y="2692192"/>
            <a:ext cx="1454435" cy="1384384"/>
            <a:chOff x="2588272" y="2657281"/>
            <a:chExt cx="2348096" cy="2235003"/>
          </a:xfrm>
          <a:solidFill>
            <a:sysClr val="window" lastClr="FFFFFF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0AE68BC-27E3-46AD-8468-45F131A22F3C}"/>
                </a:ext>
              </a:extLst>
            </p:cNvPr>
            <p:cNvSpPr/>
            <p:nvPr/>
          </p:nvSpPr>
          <p:spPr bwMode="auto">
            <a:xfrm>
              <a:off x="3805693" y="2657281"/>
              <a:ext cx="434723" cy="418951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57B314A2-D5E8-4514-A60D-32203CE53A5B}"/>
                </a:ext>
              </a:extLst>
            </p:cNvPr>
            <p:cNvSpPr/>
            <p:nvPr/>
          </p:nvSpPr>
          <p:spPr bwMode="auto">
            <a:xfrm>
              <a:off x="3043696" y="2945403"/>
              <a:ext cx="1436261" cy="796499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447DF6A-FE10-4A10-B2CB-DF24668933FB}"/>
                </a:ext>
              </a:extLst>
            </p:cNvPr>
            <p:cNvSpPr/>
            <p:nvPr/>
          </p:nvSpPr>
          <p:spPr bwMode="auto">
            <a:xfrm>
              <a:off x="2588272" y="4290966"/>
              <a:ext cx="2348096" cy="601318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9B77FCD-D5C7-49F7-85D3-8862648EFD02}"/>
                </a:ext>
              </a:extLst>
            </p:cNvPr>
            <p:cNvSpPr/>
            <p:nvPr/>
          </p:nvSpPr>
          <p:spPr bwMode="auto">
            <a:xfrm>
              <a:off x="2679948" y="4009036"/>
              <a:ext cx="2160801" cy="601318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BF588A5-9599-4C2E-9D55-EBBED449C954}"/>
                </a:ext>
              </a:extLst>
            </p:cNvPr>
            <p:cNvSpPr/>
            <p:nvPr/>
          </p:nvSpPr>
          <p:spPr bwMode="auto">
            <a:xfrm>
              <a:off x="2801197" y="3719221"/>
              <a:ext cx="1921260" cy="622019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AB6AD44-7527-4118-9A62-B445EF22F864}"/>
                </a:ext>
              </a:extLst>
            </p:cNvPr>
            <p:cNvSpPr/>
            <p:nvPr/>
          </p:nvSpPr>
          <p:spPr bwMode="auto">
            <a:xfrm>
              <a:off x="2914560" y="3399832"/>
              <a:ext cx="1691576" cy="637791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630690"/>
      </p:ext>
    </p:extLst>
  </p:cSld>
  <p:clrMapOvr>
    <a:masterClrMapping/>
  </p:clrMapOvr>
  <p:transition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实验零：内核启动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18" name="文本框 108">
            <a:extLst>
              <a:ext uri="{FF2B5EF4-FFF2-40B4-BE49-F238E27FC236}">
                <a16:creationId xmlns:a16="http://schemas.microsoft.com/office/drawing/2014/main" id="{274CC8C9-D276-4883-D781-E5030AA9B8DA}"/>
              </a:ext>
            </a:extLst>
          </p:cNvPr>
          <p:cNvSpPr txBox="1"/>
          <p:nvPr/>
        </p:nvSpPr>
        <p:spPr bwMode="auto">
          <a:xfrm>
            <a:off x="635000" y="852619"/>
            <a:ext cx="11082079" cy="1485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实验目的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：了解操作系统的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启动过程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内存布局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，实现一个最小化内核，并在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QEMU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中运行，打印出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"Hello World! ”</a:t>
            </a: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实验内容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：补充关于程序入口点、内存布局的代码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9DE24A-6189-863B-FD24-043E6C56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98" y="2696493"/>
            <a:ext cx="7760638" cy="30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6158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实验零：内核启动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18" name="文本框 108">
            <a:extLst>
              <a:ext uri="{FF2B5EF4-FFF2-40B4-BE49-F238E27FC236}">
                <a16:creationId xmlns:a16="http://schemas.microsoft.com/office/drawing/2014/main" id="{274CC8C9-D276-4883-D781-E5030AA9B8DA}"/>
              </a:ext>
            </a:extLst>
          </p:cNvPr>
          <p:cNvSpPr txBox="1"/>
          <p:nvPr/>
        </p:nvSpPr>
        <p:spPr bwMode="auto">
          <a:xfrm>
            <a:off x="635000" y="852619"/>
            <a:ext cx="11082079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实验代码树及运行结果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：代码量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188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C870F361-5092-52F5-073F-40C2DDE1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23" y="3627183"/>
            <a:ext cx="5490653" cy="28237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24E596-F632-3012-FD14-3AF01469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57" y="1377635"/>
            <a:ext cx="4905411" cy="21812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C84A412-C582-3DA0-2864-50ABC897C648}"/>
              </a:ext>
            </a:extLst>
          </p:cNvPr>
          <p:cNvSpPr/>
          <p:nvPr/>
        </p:nvSpPr>
        <p:spPr>
          <a:xfrm>
            <a:off x="780835" y="1468170"/>
            <a:ext cx="4356243" cy="148565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73918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7F35B90-7347-48F9-AEDB-E4E36528100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3118796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查重及盲审结果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52CD9B-C700-4973-9CC9-2C0534DF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EF6C44AF-A81A-8B8C-49A7-4D0CC0470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22674"/>
              </p:ext>
            </p:extLst>
          </p:nvPr>
        </p:nvGraphicFramePr>
        <p:xfrm>
          <a:off x="635000" y="959045"/>
          <a:ext cx="10791024" cy="85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97756">
                  <a:extLst>
                    <a:ext uri="{9D8B030D-6E8A-4147-A177-3AD203B41FA5}">
                      <a16:colId xmlns:a16="http://schemas.microsoft.com/office/drawing/2014/main" val="3209139348"/>
                    </a:ext>
                  </a:extLst>
                </a:gridCol>
                <a:gridCol w="2697756">
                  <a:extLst>
                    <a:ext uri="{9D8B030D-6E8A-4147-A177-3AD203B41FA5}">
                      <a16:colId xmlns:a16="http://schemas.microsoft.com/office/drawing/2014/main" val="276761896"/>
                    </a:ext>
                  </a:extLst>
                </a:gridCol>
                <a:gridCol w="2697756">
                  <a:extLst>
                    <a:ext uri="{9D8B030D-6E8A-4147-A177-3AD203B41FA5}">
                      <a16:colId xmlns:a16="http://schemas.microsoft.com/office/drawing/2014/main" val="3095467780"/>
                    </a:ext>
                  </a:extLst>
                </a:gridCol>
                <a:gridCol w="2697756">
                  <a:extLst>
                    <a:ext uri="{9D8B030D-6E8A-4147-A177-3AD203B41FA5}">
                      <a16:colId xmlns:a16="http://schemas.microsoft.com/office/drawing/2014/main" val="4294651005"/>
                    </a:ext>
                  </a:extLst>
                </a:gridCol>
              </a:tblGrid>
              <a:tr h="4154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查重结果</a:t>
                      </a:r>
                    </a:p>
                  </a:txBody>
                  <a:tcPr>
                    <a:solidFill>
                      <a:srgbClr val="203F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盲审</a:t>
                      </a:r>
                      <a:r>
                        <a:rPr lang="en-US" altLang="zh-CN" sz="2200" dirty="0"/>
                        <a:t>1</a:t>
                      </a:r>
                      <a:endParaRPr lang="zh-CN" altLang="en-US" sz="2200" dirty="0"/>
                    </a:p>
                  </a:txBody>
                  <a:tcPr>
                    <a:solidFill>
                      <a:srgbClr val="203F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盲审</a:t>
                      </a:r>
                      <a:r>
                        <a:rPr lang="en-US" altLang="zh-CN" sz="2200" dirty="0"/>
                        <a:t>2</a:t>
                      </a:r>
                      <a:endParaRPr lang="zh-CN" altLang="en-US" sz="2200" dirty="0"/>
                    </a:p>
                  </a:txBody>
                  <a:tcPr>
                    <a:solidFill>
                      <a:srgbClr val="203F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是否申请评优</a:t>
                      </a:r>
                    </a:p>
                  </a:txBody>
                  <a:tcPr>
                    <a:solidFill>
                      <a:srgbClr val="203F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5217"/>
                  </a:ext>
                </a:extLst>
              </a:tr>
              <a:tr h="415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2.7%</a:t>
                      </a:r>
                      <a:endParaRPr lang="zh-CN" altLang="en-US" sz="2200" dirty="0"/>
                    </a:p>
                  </a:txBody>
                  <a:tcPr>
                    <a:solidFill>
                      <a:srgbClr val="96B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A</a:t>
                      </a:r>
                      <a:r>
                        <a:rPr lang="zh-CN" altLang="en-US" sz="2200" dirty="0"/>
                        <a:t>（</a:t>
                      </a:r>
                      <a:r>
                        <a:rPr lang="en-US" altLang="zh-CN" sz="2200" dirty="0"/>
                        <a:t>85</a:t>
                      </a:r>
                      <a:r>
                        <a:rPr lang="zh-CN" altLang="en-US" sz="2200" dirty="0"/>
                        <a:t>）</a:t>
                      </a:r>
                    </a:p>
                  </a:txBody>
                  <a:tcPr>
                    <a:solidFill>
                      <a:srgbClr val="96B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B</a:t>
                      </a:r>
                      <a:r>
                        <a:rPr lang="zh-CN" altLang="en-US" sz="2200" dirty="0"/>
                        <a:t>（</a:t>
                      </a:r>
                      <a:r>
                        <a:rPr lang="en-US" altLang="zh-CN" sz="2200" dirty="0"/>
                        <a:t>77</a:t>
                      </a:r>
                      <a:r>
                        <a:rPr lang="zh-CN" altLang="en-US" sz="2200" dirty="0"/>
                        <a:t>）</a:t>
                      </a:r>
                    </a:p>
                  </a:txBody>
                  <a:tcPr>
                    <a:solidFill>
                      <a:srgbClr val="96B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否</a:t>
                      </a:r>
                    </a:p>
                  </a:txBody>
                  <a:tcPr>
                    <a:solidFill>
                      <a:srgbClr val="96B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990529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8A5628A0-A2B7-D80D-4109-978237457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40" y="1918911"/>
            <a:ext cx="5824344" cy="47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39732"/>
      </p:ext>
    </p:extLst>
  </p:cSld>
  <p:clrMapOvr>
    <a:masterClrMapping/>
  </p:clrMapOvr>
  <p:transition advTm="9544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939534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实验一：简单批处理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文本框 108">
            <a:extLst>
              <a:ext uri="{FF2B5EF4-FFF2-40B4-BE49-F238E27FC236}">
                <a16:creationId xmlns:a16="http://schemas.microsoft.com/office/drawing/2014/main" id="{0E1BB4B7-ED47-49F2-AE6F-853FFD2A5932}"/>
              </a:ext>
            </a:extLst>
          </p:cNvPr>
          <p:cNvSpPr txBox="1"/>
          <p:nvPr/>
        </p:nvSpPr>
        <p:spPr bwMode="auto">
          <a:xfrm>
            <a:off x="551497" y="852619"/>
            <a:ext cx="11390132" cy="2925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实验目的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：顺序执行一批应用程序，一个执行完毕，启动下一个，直到所有应用程序都执行完毕。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实验内容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应用程序的设计；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用户空间与内核空间的隔离；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内核栈与用户栈的切换、陷入上下文的保存和恢复。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79228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939534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实验一：简单批处理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7" name="文本框 108">
            <a:extLst>
              <a:ext uri="{FF2B5EF4-FFF2-40B4-BE49-F238E27FC236}">
                <a16:creationId xmlns:a16="http://schemas.microsoft.com/office/drawing/2014/main" id="{C9C1C488-7868-8F55-C0CF-69A13CFDA36D}"/>
              </a:ext>
            </a:extLst>
          </p:cNvPr>
          <p:cNvSpPr txBox="1"/>
          <p:nvPr/>
        </p:nvSpPr>
        <p:spPr bwMode="auto">
          <a:xfrm>
            <a:off x="635000" y="852619"/>
            <a:ext cx="11082079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实验代码树及运行结果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：代码量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345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497A091F-19B7-11A5-3CAE-201EE46A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273" y="1500295"/>
            <a:ext cx="6452693" cy="42466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EB0642-AD7E-6CC7-CA0A-2E8C46A09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47" y="1377636"/>
            <a:ext cx="4803793" cy="5452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1496D98-BF04-79F2-73CB-7A07C70C4963}"/>
              </a:ext>
            </a:extLst>
          </p:cNvPr>
          <p:cNvSpPr/>
          <p:nvPr/>
        </p:nvSpPr>
        <p:spPr>
          <a:xfrm>
            <a:off x="780836" y="2255178"/>
            <a:ext cx="3793698" cy="134591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FB9A90-3BDB-1B11-82C5-A8523B61CFB4}"/>
              </a:ext>
            </a:extLst>
          </p:cNvPr>
          <p:cNvSpPr/>
          <p:nvPr/>
        </p:nvSpPr>
        <p:spPr>
          <a:xfrm>
            <a:off x="780836" y="4542884"/>
            <a:ext cx="3793698" cy="10565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0543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939534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实验二：分时多任务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7" name="文本框 108">
            <a:extLst>
              <a:ext uri="{FF2B5EF4-FFF2-40B4-BE49-F238E27FC236}">
                <a16:creationId xmlns:a16="http://schemas.microsoft.com/office/drawing/2014/main" id="{3649CC96-1037-F6C5-1AA7-ADB1320E2574}"/>
              </a:ext>
            </a:extLst>
          </p:cNvPr>
          <p:cNvSpPr txBox="1"/>
          <p:nvPr/>
        </p:nvSpPr>
        <p:spPr bwMode="auto">
          <a:xfrm>
            <a:off x="525811" y="837281"/>
            <a:ext cx="11180636" cy="340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实验目的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：设计基于时间片轮转的操作系统。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实验内容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：定时中断产生、任务切换机制的实现。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定时中断产生：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CSR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mtime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mtimecmp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调用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任务切换机制：任务调度的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task.c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、用户程序加载和初始化的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loader.c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、控制任务切换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switch.S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、简单批处理调度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batch.c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19308D-AFB7-6706-6A5F-16A9C64F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35" y="3629520"/>
            <a:ext cx="5282631" cy="27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78801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939534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实验二：分时多任务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7" name="文本框 108">
            <a:extLst>
              <a:ext uri="{FF2B5EF4-FFF2-40B4-BE49-F238E27FC236}">
                <a16:creationId xmlns:a16="http://schemas.microsoft.com/office/drawing/2014/main" id="{3649CC96-1037-F6C5-1AA7-ADB1320E2574}"/>
              </a:ext>
            </a:extLst>
          </p:cNvPr>
          <p:cNvSpPr txBox="1"/>
          <p:nvPr/>
        </p:nvSpPr>
        <p:spPr bwMode="auto">
          <a:xfrm>
            <a:off x="525811" y="837281"/>
            <a:ext cx="11180636" cy="1482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代码树及运行结果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：代码量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522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DBF6699F-E972-42C6-8ED9-F5E72229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7" y="1459864"/>
            <a:ext cx="4791046" cy="5241501"/>
          </a:xfrm>
          <a:prstGeom prst="rect">
            <a:avLst/>
          </a:prstGeom>
        </p:spPr>
      </p:pic>
      <p:pic>
        <p:nvPicPr>
          <p:cNvPr id="9" name="图片 8" descr="文本&#10;&#10;低可信度描述已自动生成">
            <a:extLst>
              <a:ext uri="{FF2B5EF4-FFF2-40B4-BE49-F238E27FC236}">
                <a16:creationId xmlns:a16="http://schemas.microsoft.com/office/drawing/2014/main" id="{854A2FB5-BA8D-1E20-4318-AA05F174F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030" y="1459863"/>
            <a:ext cx="5498524" cy="52415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E7BE1C-4395-BBCC-FF8A-8392993E2BB0}"/>
              </a:ext>
            </a:extLst>
          </p:cNvPr>
          <p:cNvSpPr/>
          <p:nvPr/>
        </p:nvSpPr>
        <p:spPr>
          <a:xfrm>
            <a:off x="592750" y="2848524"/>
            <a:ext cx="4828835" cy="126885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6B2A72-B207-5642-59EE-D3A34DC7888F}"/>
              </a:ext>
            </a:extLst>
          </p:cNvPr>
          <p:cNvSpPr/>
          <p:nvPr/>
        </p:nvSpPr>
        <p:spPr>
          <a:xfrm>
            <a:off x="592750" y="1983222"/>
            <a:ext cx="4828835" cy="69319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006FAB-2F9F-E28D-BCE3-8EAB6E9BD81C}"/>
              </a:ext>
            </a:extLst>
          </p:cNvPr>
          <p:cNvSpPr/>
          <p:nvPr/>
        </p:nvSpPr>
        <p:spPr>
          <a:xfrm>
            <a:off x="592750" y="4369578"/>
            <a:ext cx="4828835" cy="102855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33605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525811" y="837281"/>
            <a:ext cx="10191808" cy="2925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实验目的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：核心是对物理地址空间和虚拟地址空间的管理。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实验内容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添加动态内存分配支持到内核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实现物理地址管理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实现虚拟地址管理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融合分时多任务系统与内存管理系统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50230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681211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实验三：内存管理（物理地址管理）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191386" y="837281"/>
            <a:ext cx="11750243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物理地址管理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：固定页、空闲分配池、分配和回收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12513B-C030-7617-A758-DC694053D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44" y="1855706"/>
            <a:ext cx="4101939" cy="30481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FED32D-C051-C5E7-7186-6F05AB7CC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836" y="1855706"/>
            <a:ext cx="4584189" cy="304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1666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681211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实验三：内存管理（虚拟地址管理）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525811" y="837281"/>
            <a:ext cx="11447140" cy="1485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虚拟地址管理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SV39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多级页表，即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27+12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级页表，每级页表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位，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512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页表项；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12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位页内偏移）。虚实地址映射、数据传送。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第一层：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find_pte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map()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unmap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647B93-84CB-352B-6890-552F55B9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81" y="2643872"/>
            <a:ext cx="4438682" cy="3212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0807D1-ED44-E99A-663B-02F7501C6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97" y="2643872"/>
            <a:ext cx="5379598" cy="277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6881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681211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实验三：内存管理（虚拟地址管理）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525811" y="837281"/>
            <a:ext cx="10807206" cy="1002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第二层（过渡层）：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map_trampoline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free_pagetable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kvm_init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EA1AB1-570C-8D6E-90EA-CC2E45C6E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10" y="1619663"/>
            <a:ext cx="4467258" cy="46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7541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681211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实验三：内存管理（虚拟地址管理）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525811" y="837281"/>
            <a:ext cx="10191808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第三层：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map_area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unmap_area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copy_area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3864CA-6A1B-469E-0BBB-33A8E1A7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56" y="1654818"/>
            <a:ext cx="5354871" cy="481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75714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525810" y="837281"/>
            <a:ext cx="4714239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实验代码树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：代码量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1271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A6D5C023-CAC0-B21E-A252-F2659781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7" y="1362297"/>
            <a:ext cx="4079238" cy="5459743"/>
          </a:xfrm>
          <a:prstGeom prst="rect">
            <a:avLst/>
          </a:prstGeom>
        </p:spPr>
      </p:pic>
      <p:sp>
        <p:nvSpPr>
          <p:cNvPr id="10" name="文本框 108">
            <a:extLst>
              <a:ext uri="{FF2B5EF4-FFF2-40B4-BE49-F238E27FC236}">
                <a16:creationId xmlns:a16="http://schemas.microsoft.com/office/drawing/2014/main" id="{3FB0046E-B9BF-373A-EE8A-B676D98BE8DA}"/>
              </a:ext>
            </a:extLst>
          </p:cNvPr>
          <p:cNvSpPr txBox="1"/>
          <p:nvPr/>
        </p:nvSpPr>
        <p:spPr bwMode="auto">
          <a:xfrm>
            <a:off x="5240050" y="837281"/>
            <a:ext cx="4079238" cy="1962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实验测试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PTE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标志位测试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打印物理页帧的分配回收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虚拟内存映射测试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0A14F1F7-D810-021F-3BA2-7A9E4575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411" y="2841349"/>
            <a:ext cx="3123575" cy="398069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6D6810-ABDC-EF47-3E58-0255E76A6DD0}"/>
              </a:ext>
            </a:extLst>
          </p:cNvPr>
          <p:cNvSpPr/>
          <p:nvPr/>
        </p:nvSpPr>
        <p:spPr>
          <a:xfrm>
            <a:off x="840828" y="3200400"/>
            <a:ext cx="1587062" cy="17867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EA582E-D505-D736-443A-8278D2A5962B}"/>
              </a:ext>
            </a:extLst>
          </p:cNvPr>
          <p:cNvSpPr/>
          <p:nvPr/>
        </p:nvSpPr>
        <p:spPr>
          <a:xfrm>
            <a:off x="840828" y="3904092"/>
            <a:ext cx="2543502" cy="50616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C7975D-9FF4-499B-33B8-0C1048ED63B3}"/>
              </a:ext>
            </a:extLst>
          </p:cNvPr>
          <p:cNvSpPr/>
          <p:nvPr/>
        </p:nvSpPr>
        <p:spPr>
          <a:xfrm>
            <a:off x="840828" y="4921321"/>
            <a:ext cx="2543502" cy="69645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DEF7CF-9B2D-69B8-A0B7-0E66829AFDE5}"/>
              </a:ext>
            </a:extLst>
          </p:cNvPr>
          <p:cNvSpPr txBox="1"/>
          <p:nvPr/>
        </p:nvSpPr>
        <p:spPr>
          <a:xfrm>
            <a:off x="3826546" y="4488124"/>
            <a:ext cx="1794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任务执行前先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分配物理页帧号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AA8986-F112-5F26-7098-F34E32CB642D}"/>
              </a:ext>
            </a:extLst>
          </p:cNvPr>
          <p:cNvSpPr txBox="1"/>
          <p:nvPr/>
        </p:nvSpPr>
        <p:spPr>
          <a:xfrm>
            <a:off x="8796345" y="4488124"/>
            <a:ext cx="188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任务执行结束后回收物理页帧号</a:t>
            </a:r>
          </a:p>
        </p:txBody>
      </p:sp>
    </p:spTree>
    <p:extLst>
      <p:ext uri="{BB962C8B-B14F-4D97-AF65-F5344CB8AC3E}">
        <p14:creationId xmlns:p14="http://schemas.microsoft.com/office/powerpoint/2010/main" val="156589811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 animBg="1"/>
      <p:bldP spid="12" grpId="0" animBg="1"/>
      <p:bldP spid="13" grpId="0" animBg="1"/>
      <p:bldP spid="4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树上的叶子&#10;&#10;中度可信度描述已自动生成">
            <a:extLst>
              <a:ext uri="{FF2B5EF4-FFF2-40B4-BE49-F238E27FC236}">
                <a16:creationId xmlns:a16="http://schemas.microsoft.com/office/drawing/2014/main" id="{DDA5BAED-D57A-5104-F642-6259D019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288"/>
            <a:ext cx="6212995" cy="6324162"/>
          </a:xfrm>
          <a:prstGeom prst="rect">
            <a:avLst/>
          </a:prstGeom>
        </p:spPr>
      </p:pic>
      <p:sp>
        <p:nvSpPr>
          <p:cNvPr id="14339" name="文本框 6"/>
          <p:cNvSpPr txBox="1">
            <a:spLocks noChangeArrowheads="1"/>
          </p:cNvSpPr>
          <p:nvPr/>
        </p:nvSpPr>
        <p:spPr bwMode="auto">
          <a:xfrm>
            <a:off x="6647995" y="1622425"/>
            <a:ext cx="5923017" cy="42712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选题背景及研究意义</a:t>
            </a:r>
          </a:p>
          <a:p>
            <a:pPr>
              <a:lnSpc>
                <a:spcPct val="20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研究方法及过程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运行环境及实验平台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研究内容及工作量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7F1029-5C85-4E64-83D6-323F4BD25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86" y="359"/>
            <a:ext cx="2429214" cy="53347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A1721CF-E6AE-41A6-8231-49E046FABD77}"/>
              </a:ext>
            </a:extLst>
          </p:cNvPr>
          <p:cNvSpPr/>
          <p:nvPr/>
        </p:nvSpPr>
        <p:spPr>
          <a:xfrm rot="5400000">
            <a:off x="-57848" y="580135"/>
            <a:ext cx="6324163" cy="6220907"/>
          </a:xfrm>
          <a:prstGeom prst="rect">
            <a:avLst/>
          </a:prstGeom>
          <a:gradFill flip="none" rotWithShape="1">
            <a:gsLst>
              <a:gs pos="1600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48" name="Line 14"/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4346" name="文本框 14"/>
          <p:cNvSpPr txBox="1">
            <a:spLocks noChangeArrowheads="1"/>
          </p:cNvSpPr>
          <p:nvPr/>
        </p:nvSpPr>
        <p:spPr bwMode="auto">
          <a:xfrm>
            <a:off x="5516849" y="800281"/>
            <a:ext cx="3176587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zh-CN" altLang="en-US" sz="40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993946" y="1981200"/>
            <a:ext cx="436563" cy="434975"/>
          </a:xfrm>
          <a:prstGeom prst="ellipse">
            <a:avLst/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979659" y="2816225"/>
            <a:ext cx="434975" cy="434975"/>
          </a:xfrm>
          <a:prstGeom prst="ellipse">
            <a:avLst/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993946" y="3632200"/>
            <a:ext cx="436563" cy="434975"/>
          </a:xfrm>
          <a:prstGeom prst="ellipse">
            <a:avLst/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79659" y="4467225"/>
            <a:ext cx="434975" cy="434975"/>
          </a:xfrm>
          <a:prstGeom prst="ellipse">
            <a:avLst/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979659" y="5283200"/>
            <a:ext cx="434975" cy="434975"/>
          </a:xfrm>
          <a:prstGeom prst="ellipse">
            <a:avLst/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3DF0E81-1F54-4F0A-82B1-2A6B4ECB4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2"/>
    </mc:Choice>
    <mc:Fallback xmlns="">
      <p:transition spd="slow" advTm="1128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实验四：进程管理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2CFA5BEF-B4C4-ADBD-F17A-37DDD9C0D7BA}"/>
              </a:ext>
            </a:extLst>
          </p:cNvPr>
          <p:cNvSpPr txBox="1"/>
          <p:nvPr/>
        </p:nvSpPr>
        <p:spPr bwMode="auto">
          <a:xfrm>
            <a:off x="525811" y="837281"/>
            <a:ext cx="11415818" cy="2445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实验目的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：进程创建、进程资源回收，实现命令行应用。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实验内容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创建进程相关的函数，如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initproc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fork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exec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实现命令行应用（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user_shell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）：用户输入应用程序名称，操作系统将会执行相应的进程，执行结束后返回进程标识数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PID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，从而达到与内核操作系统交互的目的。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99003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实验四：进程管理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2CFA5BEF-B4C4-ADBD-F17A-37DDD9C0D7BA}"/>
              </a:ext>
            </a:extLst>
          </p:cNvPr>
          <p:cNvSpPr txBox="1"/>
          <p:nvPr/>
        </p:nvSpPr>
        <p:spPr bwMode="auto">
          <a:xfrm>
            <a:off x="525811" y="837281"/>
            <a:ext cx="11245775" cy="1005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user_shell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实现：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shell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 的输入输出，需要增加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sys_read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sys_write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系统调用使得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shell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能够取得用户的键盘输入并执行相应的应用程序。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6B179E-5EBC-3A72-167D-FCA6F0E2D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800" y="2172524"/>
            <a:ext cx="4790930" cy="3997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4ABC5C-149E-91EF-34D8-C1E33C396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15" y="2172524"/>
            <a:ext cx="4337850" cy="391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4293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实验四：进程管理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2CFA5BEF-B4C4-ADBD-F17A-37DDD9C0D7BA}"/>
              </a:ext>
            </a:extLst>
          </p:cNvPr>
          <p:cNvSpPr txBox="1"/>
          <p:nvPr/>
        </p:nvSpPr>
        <p:spPr bwMode="auto">
          <a:xfrm>
            <a:off x="563081" y="1135231"/>
            <a:ext cx="11245775" cy="340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代码树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：代码量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2299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行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实验测试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验证用户初始化进程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initproc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的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pid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测试父进程与子进程的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pid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验证用户通过输入命令行与内核交互；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测试退出“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exit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4CE0CF-8D76-B816-D9CB-6CDBD628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37" y="562360"/>
            <a:ext cx="3316867" cy="62325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D06239E-6B3D-4258-81FC-0CA9084DAE8C}"/>
              </a:ext>
            </a:extLst>
          </p:cNvPr>
          <p:cNvSpPr/>
          <p:nvPr/>
        </p:nvSpPr>
        <p:spPr>
          <a:xfrm>
            <a:off x="6632028" y="3363310"/>
            <a:ext cx="3098176" cy="65164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2E9ACC-0E48-2E4B-A484-C7DE38CD8968}"/>
              </a:ext>
            </a:extLst>
          </p:cNvPr>
          <p:cNvSpPr/>
          <p:nvPr/>
        </p:nvSpPr>
        <p:spPr>
          <a:xfrm>
            <a:off x="6632028" y="4495261"/>
            <a:ext cx="3098176" cy="65164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D75C41-3C05-FF82-88B6-7EAF1FB485B4}"/>
              </a:ext>
            </a:extLst>
          </p:cNvPr>
          <p:cNvSpPr/>
          <p:nvPr/>
        </p:nvSpPr>
        <p:spPr>
          <a:xfrm>
            <a:off x="6632028" y="5472723"/>
            <a:ext cx="3098176" cy="20286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F0A6B1-280D-07D2-7754-9FA524ED6367}"/>
              </a:ext>
            </a:extLst>
          </p:cNvPr>
          <p:cNvSpPr/>
          <p:nvPr/>
        </p:nvSpPr>
        <p:spPr>
          <a:xfrm>
            <a:off x="6632028" y="6592075"/>
            <a:ext cx="3098176" cy="20286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86592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118796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实验运行展示：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pic>
        <p:nvPicPr>
          <p:cNvPr id="2" name="TM-20220531114053-924884593-recording-3">
            <a:hlinkClick r:id="" action="ppaction://media"/>
            <a:extLst>
              <a:ext uri="{FF2B5EF4-FFF2-40B4-BE49-F238E27FC236}">
                <a16:creationId xmlns:a16="http://schemas.microsoft.com/office/drawing/2014/main" id="{8F455396-F68B-FBC5-183B-BD5E70BC71C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50" end="304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9580" y="-78828"/>
            <a:ext cx="12528332" cy="62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8783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2DBA2B1A-9F01-1CC4-DB43-881D66002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6"/>
          <a:stretch/>
        </p:blipFill>
        <p:spPr>
          <a:xfrm>
            <a:off x="2" y="522288"/>
            <a:ext cx="12191998" cy="63353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896B1A-8959-7C3D-DD07-2077B0B2DF28}"/>
              </a:ext>
            </a:extLst>
          </p:cNvPr>
          <p:cNvSpPr/>
          <p:nvPr/>
        </p:nvSpPr>
        <p:spPr>
          <a:xfrm flipH="1">
            <a:off x="-21023" y="520457"/>
            <a:ext cx="12213022" cy="67397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A5ED48B-92A9-4650-87EF-57F22DD71EC3}"/>
              </a:ext>
            </a:extLst>
          </p:cNvPr>
          <p:cNvSpPr/>
          <p:nvPr/>
        </p:nvSpPr>
        <p:spPr>
          <a:xfrm rot="5400000">
            <a:off x="1332442" y="959608"/>
            <a:ext cx="2343151" cy="5008033"/>
          </a:xfrm>
          <a:prstGeom prst="trapezoid">
            <a:avLst>
              <a:gd name="adj" fmla="val 10850"/>
            </a:avLst>
          </a:prstGeom>
          <a:solidFill>
            <a:srgbClr val="96B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C3A4B-4891-4AB6-BC1C-E643A7127D9C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5" name="梯形 34"/>
          <p:cNvSpPr/>
          <p:nvPr/>
        </p:nvSpPr>
        <p:spPr>
          <a:xfrm rot="16200000">
            <a:off x="7386158" y="-137279"/>
            <a:ext cx="2456458" cy="7200900"/>
          </a:xfrm>
          <a:prstGeom prst="trapezoid">
            <a:avLst>
              <a:gd name="adj" fmla="val 12753"/>
            </a:avLst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2"/>
          <p:cNvSpPr txBox="1">
            <a:spLocks noChangeArrowheads="1"/>
          </p:cNvSpPr>
          <p:nvPr/>
        </p:nvSpPr>
        <p:spPr bwMode="auto">
          <a:xfrm>
            <a:off x="3729567" y="2876247"/>
            <a:ext cx="11641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  <a:ea typeface="微软雅黑" pitchFamily="34" charset="-122"/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  <a:ea typeface="微软雅黑" pitchFamily="34" charset="-122"/>
              </a:rPr>
              <a:t>5</a:t>
            </a:r>
            <a:endParaRPr lang="zh-CN" altLang="en-US" sz="72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638800" y="3011714"/>
            <a:ext cx="326243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a typeface="微软雅黑" pitchFamily="34" charset="-122"/>
              </a:rPr>
              <a:t>总结与展望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FE8820DE-63E9-4893-8619-9B64E9B1A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BFAFFB-C4DC-4E45-B32D-1EF01AB7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D9059F2-AE32-4ED1-8AF1-62095F8DEEDD}"/>
              </a:ext>
            </a:extLst>
          </p:cNvPr>
          <p:cNvGrpSpPr/>
          <p:nvPr/>
        </p:nvGrpSpPr>
        <p:grpSpPr>
          <a:xfrm>
            <a:off x="1644978" y="2692192"/>
            <a:ext cx="1454435" cy="1384384"/>
            <a:chOff x="2588272" y="2657281"/>
            <a:chExt cx="2348096" cy="2235003"/>
          </a:xfrm>
          <a:solidFill>
            <a:sysClr val="window" lastClr="FFFFFF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0AE68BC-27E3-46AD-8468-45F131A22F3C}"/>
                </a:ext>
              </a:extLst>
            </p:cNvPr>
            <p:cNvSpPr/>
            <p:nvPr/>
          </p:nvSpPr>
          <p:spPr bwMode="auto">
            <a:xfrm>
              <a:off x="3805693" y="2657281"/>
              <a:ext cx="434723" cy="418951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57B314A2-D5E8-4514-A60D-32203CE53A5B}"/>
                </a:ext>
              </a:extLst>
            </p:cNvPr>
            <p:cNvSpPr/>
            <p:nvPr/>
          </p:nvSpPr>
          <p:spPr bwMode="auto">
            <a:xfrm>
              <a:off x="3043696" y="2945403"/>
              <a:ext cx="1436261" cy="796499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447DF6A-FE10-4A10-B2CB-DF24668933FB}"/>
                </a:ext>
              </a:extLst>
            </p:cNvPr>
            <p:cNvSpPr/>
            <p:nvPr/>
          </p:nvSpPr>
          <p:spPr bwMode="auto">
            <a:xfrm>
              <a:off x="2588272" y="4290966"/>
              <a:ext cx="2348096" cy="601318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9B77FCD-D5C7-49F7-85D3-8862648EFD02}"/>
                </a:ext>
              </a:extLst>
            </p:cNvPr>
            <p:cNvSpPr/>
            <p:nvPr/>
          </p:nvSpPr>
          <p:spPr bwMode="auto">
            <a:xfrm>
              <a:off x="2679948" y="4009036"/>
              <a:ext cx="2160801" cy="601318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BF588A5-9599-4C2E-9D55-EBBED449C954}"/>
                </a:ext>
              </a:extLst>
            </p:cNvPr>
            <p:cNvSpPr/>
            <p:nvPr/>
          </p:nvSpPr>
          <p:spPr bwMode="auto">
            <a:xfrm>
              <a:off x="2801197" y="3719221"/>
              <a:ext cx="1921260" cy="622019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AB6AD44-7527-4118-9A62-B445EF22F864}"/>
                </a:ext>
              </a:extLst>
            </p:cNvPr>
            <p:cNvSpPr/>
            <p:nvPr/>
          </p:nvSpPr>
          <p:spPr bwMode="auto">
            <a:xfrm>
              <a:off x="2914560" y="3399832"/>
              <a:ext cx="1691576" cy="637791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196598"/>
      </p:ext>
    </p:extLst>
  </p:cSld>
  <p:clrMapOvr>
    <a:masterClrMapping/>
  </p:clrMapOvr>
  <p:transition advTm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7F35B90-7347-48F9-AEDB-E4E36528100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3118796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实验总结与展望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2385648" y="1405607"/>
            <a:ext cx="8044380" cy="1957128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参照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实验设置，用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翻译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Rust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，实现一个具备：内核启动、简单批处理、分时多任务、内存管理、进程管理等功能的简单教学内核系统，并设置实验，撰写实验指导手册。</a:t>
            </a: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668867" y="1395333"/>
            <a:ext cx="1502905" cy="1202267"/>
          </a:xfrm>
          <a:prstGeom prst="roundRect">
            <a:avLst>
              <a:gd name="adj" fmla="val 11921"/>
            </a:avLst>
          </a:prstGeom>
          <a:solidFill>
            <a:srgbClr val="203F2D"/>
          </a:solidFill>
          <a:ln w="25400" algn="ctr">
            <a:noFill/>
            <a:round/>
            <a:headEnd/>
            <a:tailEnd/>
          </a:ln>
        </p:spPr>
        <p:txBody>
          <a:bodyPr lIns="82824" tIns="41411" rIns="82824" bIns="41411" anchor="ctr"/>
          <a:lstStyle/>
          <a:p>
            <a:pPr algn="ctr" defTabSz="1219170">
              <a:lnSpc>
                <a:spcPct val="120000"/>
              </a:lnSpc>
            </a:pPr>
            <a:r>
              <a:rPr lang="zh-CN" altLang="en-US" sz="22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zh-CN" sz="2200" b="1" dirty="0">
              <a:solidFill>
                <a:srgbClr val="F2F2F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52CD9B-C700-4973-9CC9-2C0534DF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14" name="文本1">
            <a:extLst>
              <a:ext uri="{FF2B5EF4-FFF2-40B4-BE49-F238E27FC236}">
                <a16:creationId xmlns:a16="http://schemas.microsoft.com/office/drawing/2014/main" id="{165D82E3-3404-0A34-AF55-361E97E48C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85648" y="3706402"/>
            <a:ext cx="8044380" cy="1677258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优化实验设置，如有针对性地增加 需要补充代码的实验“填空”、问题设置。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增加内核操作系统的功能。</a:t>
            </a:r>
            <a:endParaRPr lang="zh-CN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1">
            <a:extLst>
              <a:ext uri="{FF2B5EF4-FFF2-40B4-BE49-F238E27FC236}">
                <a16:creationId xmlns:a16="http://schemas.microsoft.com/office/drawing/2014/main" id="{7A4124B7-99A3-4CE7-AD6C-E5191186B5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633" y="3686360"/>
            <a:ext cx="1502905" cy="1202267"/>
          </a:xfrm>
          <a:prstGeom prst="roundRect">
            <a:avLst>
              <a:gd name="adj" fmla="val 11921"/>
            </a:avLst>
          </a:prstGeom>
          <a:solidFill>
            <a:srgbClr val="203F2D"/>
          </a:solidFill>
          <a:ln w="25400" algn="ctr">
            <a:noFill/>
            <a:round/>
            <a:headEnd/>
            <a:tailEnd/>
          </a:ln>
        </p:spPr>
        <p:txBody>
          <a:bodyPr lIns="82824" tIns="41411" rIns="82824" bIns="41411" anchor="ctr"/>
          <a:lstStyle/>
          <a:p>
            <a:pPr algn="ctr" defTabSz="1219170">
              <a:lnSpc>
                <a:spcPct val="120000"/>
              </a:lnSpc>
            </a:pPr>
            <a:r>
              <a:rPr lang="zh-CN" altLang="en-US" sz="22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</a:rPr>
              <a:t>展望</a:t>
            </a:r>
            <a:endParaRPr lang="zh-CN" altLang="zh-CN" sz="2200" b="1" dirty="0">
              <a:solidFill>
                <a:srgbClr val="F2F2F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93139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187E4359-76C9-4315-B8BF-16FACB5C89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15116" t="7067" b="81"/>
          <a:stretch/>
        </p:blipFill>
        <p:spPr>
          <a:xfrm>
            <a:off x="1" y="536142"/>
            <a:ext cx="12191999" cy="6335703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B72BA1C5-A85F-4AEE-AD74-25CD71B355CF}"/>
              </a:ext>
            </a:extLst>
          </p:cNvPr>
          <p:cNvSpPr/>
          <p:nvPr/>
        </p:nvSpPr>
        <p:spPr>
          <a:xfrm flipH="1">
            <a:off x="-1" y="119726"/>
            <a:ext cx="12191999" cy="67397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799592-EA8A-4BAD-AC60-CBDF351C19A5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BD247229-89A9-47F7-80F1-6023B16C2F9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FF83F1-BD8D-4B73-98D6-D66A658B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7E5E61-8CAF-4AE9-BDA2-D5A521F09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859" y="2130012"/>
            <a:ext cx="77851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rgbClr val="2141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感谢各位老师聆听，</a:t>
            </a:r>
            <a:endParaRPr lang="en-US" altLang="zh-CN" sz="6000" b="1" dirty="0">
              <a:solidFill>
                <a:srgbClr val="2141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6000" b="1" dirty="0">
              <a:solidFill>
                <a:srgbClr val="2141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rgbClr val="2141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敬请您指正！</a:t>
            </a:r>
            <a:endParaRPr lang="en-US" altLang="zh-CN" sz="6000" b="1" dirty="0">
              <a:solidFill>
                <a:srgbClr val="2141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400" b="1" dirty="0">
              <a:solidFill>
                <a:srgbClr val="214130"/>
              </a:solidFill>
              <a:latin typeface="+mj-ea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202909A1-924F-E25F-B9B4-BF5247C5A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496" y="5833972"/>
            <a:ext cx="11828039" cy="5810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349375" algn="l"/>
              </a:tabLst>
              <a:defRPr/>
            </a:pPr>
            <a:r>
              <a:rPr lang="zh-CN" altLang="en-US" sz="24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答辩人：李   雯               导   师：陆慧梅              日   期：</a:t>
            </a:r>
            <a:r>
              <a:rPr lang="en-US" altLang="zh-CN" sz="24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2022/6/9</a:t>
            </a:r>
            <a:endParaRPr lang="zh-CN" altLang="en-US" sz="24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039935"/>
      </p:ext>
    </p:extLst>
  </p:cSld>
  <p:clrMapOvr>
    <a:masterClrMapping/>
  </p:clrMapOvr>
  <p:transition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2DBA2B1A-9F01-1CC4-DB43-881D66002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6"/>
          <a:stretch/>
        </p:blipFill>
        <p:spPr>
          <a:xfrm>
            <a:off x="2" y="522288"/>
            <a:ext cx="12191998" cy="63353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896B1A-8959-7C3D-DD07-2077B0B2DF28}"/>
              </a:ext>
            </a:extLst>
          </p:cNvPr>
          <p:cNvSpPr/>
          <p:nvPr/>
        </p:nvSpPr>
        <p:spPr>
          <a:xfrm flipH="1">
            <a:off x="-21023" y="520457"/>
            <a:ext cx="12213022" cy="67397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A5ED48B-92A9-4650-87EF-57F22DD71EC3}"/>
              </a:ext>
            </a:extLst>
          </p:cNvPr>
          <p:cNvSpPr/>
          <p:nvPr/>
        </p:nvSpPr>
        <p:spPr>
          <a:xfrm rot="5400000">
            <a:off x="1332442" y="959608"/>
            <a:ext cx="2343151" cy="5008033"/>
          </a:xfrm>
          <a:prstGeom prst="trapezoid">
            <a:avLst>
              <a:gd name="adj" fmla="val 10850"/>
            </a:avLst>
          </a:prstGeom>
          <a:solidFill>
            <a:srgbClr val="96B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C3A4B-4891-4AB6-BC1C-E643A7127D9C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5" name="梯形 34"/>
          <p:cNvSpPr/>
          <p:nvPr/>
        </p:nvSpPr>
        <p:spPr>
          <a:xfrm rot="16200000">
            <a:off x="7386158" y="-137279"/>
            <a:ext cx="2456457" cy="7200900"/>
          </a:xfrm>
          <a:prstGeom prst="trapezoid">
            <a:avLst>
              <a:gd name="adj" fmla="val 12753"/>
            </a:avLst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2"/>
          <p:cNvSpPr txBox="1">
            <a:spLocks noChangeArrowheads="1"/>
          </p:cNvSpPr>
          <p:nvPr/>
        </p:nvSpPr>
        <p:spPr bwMode="auto">
          <a:xfrm>
            <a:off x="3729567" y="2876247"/>
            <a:ext cx="11641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  <a:ea typeface="微软雅黑" pitchFamily="34" charset="-122"/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  <a:ea typeface="微软雅黑" pitchFamily="34" charset="-122"/>
              </a:rPr>
              <a:t>1</a:t>
            </a:r>
            <a:endParaRPr lang="zh-CN" altLang="en-US" sz="72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638800" y="3011714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a typeface="微软雅黑" pitchFamily="34" charset="-122"/>
              </a:rPr>
              <a:t>选题背景及研究意义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FE8820DE-63E9-4893-8619-9B64E9B1A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BFAFFB-C4DC-4E45-B32D-1EF01AB7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D9059F2-AE32-4ED1-8AF1-62095F8DEEDD}"/>
              </a:ext>
            </a:extLst>
          </p:cNvPr>
          <p:cNvGrpSpPr/>
          <p:nvPr/>
        </p:nvGrpSpPr>
        <p:grpSpPr>
          <a:xfrm>
            <a:off x="1644978" y="2692192"/>
            <a:ext cx="1454435" cy="1384384"/>
            <a:chOff x="2588272" y="2657281"/>
            <a:chExt cx="2348096" cy="2235003"/>
          </a:xfrm>
          <a:solidFill>
            <a:sysClr val="window" lastClr="FFFFFF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0AE68BC-27E3-46AD-8468-45F131A22F3C}"/>
                </a:ext>
              </a:extLst>
            </p:cNvPr>
            <p:cNvSpPr/>
            <p:nvPr/>
          </p:nvSpPr>
          <p:spPr bwMode="auto">
            <a:xfrm>
              <a:off x="3805693" y="2657281"/>
              <a:ext cx="434723" cy="418951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57B314A2-D5E8-4514-A60D-32203CE53A5B}"/>
                </a:ext>
              </a:extLst>
            </p:cNvPr>
            <p:cNvSpPr/>
            <p:nvPr/>
          </p:nvSpPr>
          <p:spPr bwMode="auto">
            <a:xfrm>
              <a:off x="3043696" y="2945403"/>
              <a:ext cx="1436261" cy="796499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447DF6A-FE10-4A10-B2CB-DF24668933FB}"/>
                </a:ext>
              </a:extLst>
            </p:cNvPr>
            <p:cNvSpPr/>
            <p:nvPr/>
          </p:nvSpPr>
          <p:spPr bwMode="auto">
            <a:xfrm>
              <a:off x="2588272" y="4290966"/>
              <a:ext cx="2348096" cy="601318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9B77FCD-D5C7-49F7-85D3-8862648EFD02}"/>
                </a:ext>
              </a:extLst>
            </p:cNvPr>
            <p:cNvSpPr/>
            <p:nvPr/>
          </p:nvSpPr>
          <p:spPr bwMode="auto">
            <a:xfrm>
              <a:off x="2679948" y="4009036"/>
              <a:ext cx="2160801" cy="601318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BF588A5-9599-4C2E-9D55-EBBED449C954}"/>
                </a:ext>
              </a:extLst>
            </p:cNvPr>
            <p:cNvSpPr/>
            <p:nvPr/>
          </p:nvSpPr>
          <p:spPr bwMode="auto">
            <a:xfrm>
              <a:off x="2801197" y="3719221"/>
              <a:ext cx="1921260" cy="622019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AB6AD44-7527-4118-9A62-B445EF22F864}"/>
                </a:ext>
              </a:extLst>
            </p:cNvPr>
            <p:cNvSpPr/>
            <p:nvPr/>
          </p:nvSpPr>
          <p:spPr bwMode="auto">
            <a:xfrm>
              <a:off x="2914560" y="3399832"/>
              <a:ext cx="1691576" cy="637791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</p:spTree>
  </p:cSld>
  <p:clrMapOvr>
    <a:masterClrMapping/>
  </p:clrMapOvr>
  <p:transition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AEB42686-A1AA-4BC3-89F2-5E91A26BBBB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539852" y="959045"/>
            <a:ext cx="11652147" cy="40705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指令集体系（</a:t>
            </a:r>
            <a:r>
              <a:rPr lang="en-US" altLang="zh-CN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ISA</a:t>
            </a:r>
            <a:r>
              <a:rPr lang="zh-CN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）的诸多优势、迅速发展</a:t>
            </a:r>
            <a:endParaRPr lang="en-US" altLang="zh-CN" sz="2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传统指令集架构：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X86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ARM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SPARC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（设计愈加复杂，涉及知识产权）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年加州大学伯克利分校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David Patterson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研究团队重新设计全新开源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ISA——RISC-V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诸多优势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：开源（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BSD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协议）、精简（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47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条基础整数指令）、高效（指令格式整齐，译码简捷高效）、模块化（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RV32I+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可扩展）、可定制、可移植性强（简单设备到复杂设备）。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迅速发展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SiFive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基金会、华米科技黄山一号芯片（首款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穿戴式处理器，运算效率相比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ARM Cortex-M4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高出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38%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）、平头哥玄铁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910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12nm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工艺、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核心）、中科院香山处理器（“雁栖湖 ”：对标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ARM A72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A73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 “南湖”：对标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ARM A76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）。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1887690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选题背景</a:t>
            </a:r>
            <a:endParaRPr lang="zh-CN" altLang="en-US" sz="3200" b="1" dirty="0">
              <a:solidFill>
                <a:schemeClr val="bg1"/>
              </a:solidFill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EDCB3-B4E9-42F7-8738-55233DF0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E7A032-E6FF-12C3-AED1-BFC183735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7" y="4639718"/>
            <a:ext cx="2847996" cy="1981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6B5218-F0CA-3E0A-7DF0-EF245457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417" y="4639718"/>
            <a:ext cx="3903288" cy="19812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0FCC6E-FF88-9AB0-86EA-54CAC6590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7" y="4599034"/>
            <a:ext cx="7042228" cy="2258966"/>
          </a:xfrm>
          <a:prstGeom prst="rect">
            <a:avLst/>
          </a:prstGeom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AEB42686-A1AA-4BC3-89F2-5E91A26BBBB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511420" y="931335"/>
            <a:ext cx="11538314" cy="2250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的教学操作系统：将</a:t>
            </a: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操作系统移植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势在必行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MIT S081 xv6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200" dirty="0">
                <a:hlinkClick r:id="rId3"/>
              </a:rPr>
              <a:t> 6.S081 / Fall 2019 (mit.edu)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THU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uCore-os-on-riscv64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THU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hlinkClick r:id="rId5"/>
              </a:rPr>
              <a:t>rCore-os-on-riscv64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1887690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选题背景</a:t>
            </a:r>
            <a:endParaRPr lang="zh-CN" altLang="en-US" sz="3200" b="1" dirty="0">
              <a:solidFill>
                <a:schemeClr val="bg1"/>
              </a:solidFill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EDCB3-B4E9-42F7-8738-55233DF0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4B4E35-243B-CA07-241B-52C28350D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030" y="1463605"/>
            <a:ext cx="3501921" cy="45705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4C7A63-86BF-4842-DE6F-F1563EB58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806" y="1998923"/>
            <a:ext cx="2295542" cy="43910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DB4DCE-38A9-0ECF-1B40-97057DAB6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642" y="2895798"/>
            <a:ext cx="2555126" cy="39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6779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7F35B90-7347-48F9-AEDB-E4E36528100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1887690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研究意义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2681840" y="1117930"/>
            <a:ext cx="7108787" cy="1957128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参照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实验设置，参考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xv6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的实验代码，用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RSIC-V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汇编实现一个小型教学内核系统，具备一定功能，通过开展操作系统实验，帮助掌握操作系统原理。</a:t>
            </a: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965059" y="1107656"/>
            <a:ext cx="1502905" cy="1202267"/>
          </a:xfrm>
          <a:prstGeom prst="roundRect">
            <a:avLst>
              <a:gd name="adj" fmla="val 11921"/>
            </a:avLst>
          </a:prstGeom>
          <a:solidFill>
            <a:srgbClr val="203F2D"/>
          </a:solidFill>
          <a:ln w="25400" algn="ctr">
            <a:noFill/>
            <a:round/>
            <a:headEnd/>
            <a:tailEnd/>
          </a:ln>
        </p:spPr>
        <p:txBody>
          <a:bodyPr lIns="82824" tIns="41411" rIns="82824" bIns="41411" anchor="ctr"/>
          <a:lstStyle/>
          <a:p>
            <a:pPr algn="ctr" defTabSz="1219170">
              <a:lnSpc>
                <a:spcPct val="120000"/>
              </a:lnSpc>
            </a:pPr>
            <a:r>
              <a:rPr lang="zh-CN" altLang="en-US" sz="22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</a:rPr>
              <a:t>集成</a:t>
            </a:r>
            <a:endParaRPr lang="zh-CN" altLang="zh-CN" sz="2200" b="1" dirty="0">
              <a:solidFill>
                <a:srgbClr val="F2F2F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2">
            <a:extLst>
              <a:ext uri="{FF2B5EF4-FFF2-40B4-BE49-F238E27FC236}">
                <a16:creationId xmlns:a16="http://schemas.microsoft.com/office/drawing/2014/main" id="{B6B8EC71-4A4C-420B-9D90-FEC0914640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979825" y="5894379"/>
            <a:ext cx="9164075" cy="615551"/>
          </a:xfrm>
          <a:prstGeom prst="roundRect">
            <a:avLst>
              <a:gd name="adj" fmla="val 11505"/>
            </a:avLst>
          </a:prstGeom>
          <a:noFill/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论文研究了 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的操作系统实验集成与改进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52CD9B-C700-4973-9CC9-2C0534DF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14" name="文本1">
            <a:extLst>
              <a:ext uri="{FF2B5EF4-FFF2-40B4-BE49-F238E27FC236}">
                <a16:creationId xmlns:a16="http://schemas.microsoft.com/office/drawing/2014/main" id="{165D82E3-3404-0A34-AF55-361E97E48C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81840" y="3418724"/>
            <a:ext cx="7094021" cy="2029157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针对操作系统基础薄弱、想学习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却无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Rust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语言基础的初学者，用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翻译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Rust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代码，作为过渡实验，简化实验的细节内容，关注操作系统实验所达成的核心功能，用简单易行的方式完成实验、理解操作系统原理。</a:t>
            </a:r>
            <a:endParaRPr lang="zh-CN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5" name="标题1">
            <a:extLst>
              <a:ext uri="{FF2B5EF4-FFF2-40B4-BE49-F238E27FC236}">
                <a16:creationId xmlns:a16="http://schemas.microsoft.com/office/drawing/2014/main" id="{7A4124B7-99A3-4CE7-AD6C-E5191186B5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979825" y="3398683"/>
            <a:ext cx="1502905" cy="1202267"/>
          </a:xfrm>
          <a:prstGeom prst="roundRect">
            <a:avLst>
              <a:gd name="adj" fmla="val 11921"/>
            </a:avLst>
          </a:prstGeom>
          <a:solidFill>
            <a:srgbClr val="203F2D"/>
          </a:solidFill>
          <a:ln w="25400" algn="ctr">
            <a:noFill/>
            <a:round/>
            <a:headEnd/>
            <a:tailEnd/>
          </a:ln>
        </p:spPr>
        <p:txBody>
          <a:bodyPr lIns="82824" tIns="41411" rIns="82824" bIns="41411" anchor="ctr"/>
          <a:lstStyle/>
          <a:p>
            <a:pPr algn="ctr" defTabSz="1219170">
              <a:lnSpc>
                <a:spcPct val="120000"/>
              </a:lnSpc>
            </a:pPr>
            <a:r>
              <a:rPr lang="zh-CN" altLang="en-US" sz="22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</a:rPr>
              <a:t>改进</a:t>
            </a:r>
            <a:endParaRPr lang="zh-CN" altLang="zh-CN" sz="2200" b="1" dirty="0">
              <a:solidFill>
                <a:srgbClr val="F2F2F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7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7F35B90-7347-48F9-AEDB-E4E36528100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1887690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研究意义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1548699" y="1425224"/>
            <a:ext cx="3414160" cy="997949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参照</a:t>
            </a:r>
            <a:r>
              <a:rPr lang="en-US" altLang="zh-CN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实验设置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Rust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汇编）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52CD9B-C700-4973-9CC9-2C0534DF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11" name="文本1">
            <a:extLst>
              <a:ext uri="{FF2B5EF4-FFF2-40B4-BE49-F238E27FC236}">
                <a16:creationId xmlns:a16="http://schemas.microsoft.com/office/drawing/2014/main" id="{BF6844C3-D106-6671-DF51-9AA2712FC73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48699" y="3095571"/>
            <a:ext cx="3414160" cy="997949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参考</a:t>
            </a:r>
            <a:r>
              <a:rPr lang="en-US" altLang="zh-CN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实验代码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汇编）</a:t>
            </a:r>
          </a:p>
        </p:txBody>
      </p:sp>
      <p:sp>
        <p:nvSpPr>
          <p:cNvPr id="12" name="文本1">
            <a:extLst>
              <a:ext uri="{FF2B5EF4-FFF2-40B4-BE49-F238E27FC236}">
                <a16:creationId xmlns:a16="http://schemas.microsoft.com/office/drawing/2014/main" id="{730C2BEA-E3F4-24CA-C2DD-8C8FBC9188A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48699" y="4585337"/>
            <a:ext cx="3414160" cy="997949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参考</a:t>
            </a:r>
            <a:r>
              <a:rPr lang="en-US" altLang="zh-CN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xv6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实验代码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汇编）</a:t>
            </a: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127147E8-ADE2-C745-1DBB-A8B74DCFF32A}"/>
              </a:ext>
            </a:extLst>
          </p:cNvPr>
          <p:cNvSpPr/>
          <p:nvPr/>
        </p:nvSpPr>
        <p:spPr>
          <a:xfrm>
            <a:off x="5302014" y="1425224"/>
            <a:ext cx="454831" cy="4158062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rgbClr val="203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1">
            <a:extLst>
              <a:ext uri="{FF2B5EF4-FFF2-40B4-BE49-F238E27FC236}">
                <a16:creationId xmlns:a16="http://schemas.microsoft.com/office/drawing/2014/main" id="{E99DDB10-A6DF-463A-E800-C173B3A324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6928207" y="2215252"/>
            <a:ext cx="4216382" cy="2578006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小型教学内核操作系统：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内核启动、简单批处理、分时多任务、内存管理、进程管理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汇编）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18F979-EC97-DFA2-88E4-730A7AD70EFC}"/>
              </a:ext>
            </a:extLst>
          </p:cNvPr>
          <p:cNvSpPr txBox="1"/>
          <p:nvPr/>
        </p:nvSpPr>
        <p:spPr>
          <a:xfrm>
            <a:off x="5623499" y="2893191"/>
            <a:ext cx="106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</a:p>
        </p:txBody>
      </p:sp>
    </p:spTree>
    <p:extLst>
      <p:ext uri="{BB962C8B-B14F-4D97-AF65-F5344CB8AC3E}">
        <p14:creationId xmlns:p14="http://schemas.microsoft.com/office/powerpoint/2010/main" val="1252147105"/>
      </p:ext>
    </p:extLst>
  </p:cSld>
  <p:clrMapOvr>
    <a:masterClrMapping/>
  </p:clrMapOvr>
  <p:transition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2DBA2B1A-9F01-1CC4-DB43-881D66002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6"/>
          <a:stretch/>
        </p:blipFill>
        <p:spPr>
          <a:xfrm>
            <a:off x="2" y="522288"/>
            <a:ext cx="12191998" cy="63353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896B1A-8959-7C3D-DD07-2077B0B2DF28}"/>
              </a:ext>
            </a:extLst>
          </p:cNvPr>
          <p:cNvSpPr/>
          <p:nvPr/>
        </p:nvSpPr>
        <p:spPr>
          <a:xfrm flipH="1">
            <a:off x="-21023" y="520457"/>
            <a:ext cx="12213022" cy="67397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A5ED48B-92A9-4650-87EF-57F22DD71EC3}"/>
              </a:ext>
            </a:extLst>
          </p:cNvPr>
          <p:cNvSpPr/>
          <p:nvPr/>
        </p:nvSpPr>
        <p:spPr>
          <a:xfrm rot="5400000">
            <a:off x="1332442" y="959608"/>
            <a:ext cx="2343151" cy="5008033"/>
          </a:xfrm>
          <a:prstGeom prst="trapezoid">
            <a:avLst>
              <a:gd name="adj" fmla="val 10850"/>
            </a:avLst>
          </a:prstGeom>
          <a:solidFill>
            <a:srgbClr val="96B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C3A4B-4891-4AB6-BC1C-E643A7127D9C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5" name="梯形 34"/>
          <p:cNvSpPr/>
          <p:nvPr/>
        </p:nvSpPr>
        <p:spPr>
          <a:xfrm rot="16200000">
            <a:off x="7386158" y="-137279"/>
            <a:ext cx="2456458" cy="7200900"/>
          </a:xfrm>
          <a:prstGeom prst="trapezoid">
            <a:avLst>
              <a:gd name="adj" fmla="val 12753"/>
            </a:avLst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2"/>
          <p:cNvSpPr txBox="1">
            <a:spLocks noChangeArrowheads="1"/>
          </p:cNvSpPr>
          <p:nvPr/>
        </p:nvSpPr>
        <p:spPr bwMode="auto">
          <a:xfrm>
            <a:off x="3729567" y="2876247"/>
            <a:ext cx="11641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  <a:ea typeface="微软雅黑" pitchFamily="34" charset="-122"/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  <a:ea typeface="微软雅黑" pitchFamily="34" charset="-122"/>
              </a:rPr>
              <a:t>2</a:t>
            </a:r>
            <a:endParaRPr lang="zh-CN" altLang="en-US" sz="72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638800" y="3011714"/>
            <a:ext cx="44935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a typeface="微软雅黑" pitchFamily="34" charset="-122"/>
              </a:rPr>
              <a:t>研究方法及过程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FE8820DE-63E9-4893-8619-9B64E9B1A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BFAFFB-C4DC-4E45-B32D-1EF01AB7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D9059F2-AE32-4ED1-8AF1-62095F8DEEDD}"/>
              </a:ext>
            </a:extLst>
          </p:cNvPr>
          <p:cNvGrpSpPr/>
          <p:nvPr/>
        </p:nvGrpSpPr>
        <p:grpSpPr>
          <a:xfrm>
            <a:off x="1644978" y="2692192"/>
            <a:ext cx="1454435" cy="1384384"/>
            <a:chOff x="2588272" y="2657281"/>
            <a:chExt cx="2348096" cy="2235003"/>
          </a:xfrm>
          <a:solidFill>
            <a:sysClr val="window" lastClr="FFFFFF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0AE68BC-27E3-46AD-8468-45F131A22F3C}"/>
                </a:ext>
              </a:extLst>
            </p:cNvPr>
            <p:cNvSpPr/>
            <p:nvPr/>
          </p:nvSpPr>
          <p:spPr bwMode="auto">
            <a:xfrm>
              <a:off x="3805693" y="2657281"/>
              <a:ext cx="434723" cy="418951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57B314A2-D5E8-4514-A60D-32203CE53A5B}"/>
                </a:ext>
              </a:extLst>
            </p:cNvPr>
            <p:cNvSpPr/>
            <p:nvPr/>
          </p:nvSpPr>
          <p:spPr bwMode="auto">
            <a:xfrm>
              <a:off x="3043696" y="2945403"/>
              <a:ext cx="1436261" cy="796499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447DF6A-FE10-4A10-B2CB-DF24668933FB}"/>
                </a:ext>
              </a:extLst>
            </p:cNvPr>
            <p:cNvSpPr/>
            <p:nvPr/>
          </p:nvSpPr>
          <p:spPr bwMode="auto">
            <a:xfrm>
              <a:off x="2588272" y="4290966"/>
              <a:ext cx="2348096" cy="601318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9B77FCD-D5C7-49F7-85D3-8862648EFD02}"/>
                </a:ext>
              </a:extLst>
            </p:cNvPr>
            <p:cNvSpPr/>
            <p:nvPr/>
          </p:nvSpPr>
          <p:spPr bwMode="auto">
            <a:xfrm>
              <a:off x="2679948" y="4009036"/>
              <a:ext cx="2160801" cy="601318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BF588A5-9599-4C2E-9D55-EBBED449C954}"/>
                </a:ext>
              </a:extLst>
            </p:cNvPr>
            <p:cNvSpPr/>
            <p:nvPr/>
          </p:nvSpPr>
          <p:spPr bwMode="auto">
            <a:xfrm>
              <a:off x="2801197" y="3719221"/>
              <a:ext cx="1921260" cy="622019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AB6AD44-7527-4118-9A62-B445EF22F864}"/>
                </a:ext>
              </a:extLst>
            </p:cNvPr>
            <p:cNvSpPr/>
            <p:nvPr/>
          </p:nvSpPr>
          <p:spPr bwMode="auto">
            <a:xfrm>
              <a:off x="2914560" y="3399832"/>
              <a:ext cx="1691576" cy="637791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134869"/>
      </p:ext>
    </p:extLst>
  </p:cSld>
  <p:clrMapOvr>
    <a:masterClrMapping/>
  </p:clrMapOvr>
  <p:transition advTm="0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6072</TotalTime>
  <Words>1692</Words>
  <Application>Microsoft Office PowerPoint</Application>
  <PresentationFormat>宽屏</PresentationFormat>
  <Paragraphs>203</Paragraphs>
  <Slides>36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Microsoft YaHei UI</vt:lpstr>
      <vt:lpstr>等线</vt:lpstr>
      <vt:lpstr>宋体</vt:lpstr>
      <vt:lpstr>微软雅黑</vt:lpstr>
      <vt:lpstr>Arial</vt:lpstr>
      <vt:lpstr>Calibri</vt:lpstr>
      <vt:lpstr>Calibri Light</vt:lpstr>
      <vt:lpstr>Century Gothic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李四</dc:creator>
  <cp:lastModifiedBy>W a y M i l k y</cp:lastModifiedBy>
  <cp:revision>211</cp:revision>
  <dcterms:created xsi:type="dcterms:W3CDTF">2015-08-23T07:11:00Z</dcterms:created>
  <dcterms:modified xsi:type="dcterms:W3CDTF">2022-06-10T14:58:00Z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